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 id="2147483656" r:id="rId5"/>
  </p:sldMasterIdLst>
  <p:notesMasterIdLst>
    <p:notesMasterId r:id="rId49"/>
  </p:notesMasterIdLst>
  <p:sldIdLst>
    <p:sldId id="257" r:id="rId6"/>
    <p:sldId id="258" r:id="rId7"/>
    <p:sldId id="437" r:id="rId8"/>
    <p:sldId id="433" r:id="rId9"/>
    <p:sldId id="440" r:id="rId10"/>
    <p:sldId id="438" r:id="rId11"/>
    <p:sldId id="310" r:id="rId12"/>
    <p:sldId id="311" r:id="rId13"/>
    <p:sldId id="312" r:id="rId14"/>
    <p:sldId id="442" r:id="rId15"/>
    <p:sldId id="318" r:id="rId16"/>
    <p:sldId id="436" r:id="rId17"/>
    <p:sldId id="441" r:id="rId18"/>
    <p:sldId id="320" r:id="rId19"/>
    <p:sldId id="443" r:id="rId20"/>
    <p:sldId id="321" r:id="rId21"/>
    <p:sldId id="444" r:id="rId22"/>
    <p:sldId id="445" r:id="rId23"/>
    <p:sldId id="447" r:id="rId24"/>
    <p:sldId id="448" r:id="rId25"/>
    <p:sldId id="449" r:id="rId26"/>
    <p:sldId id="450" r:id="rId27"/>
    <p:sldId id="451" r:id="rId28"/>
    <p:sldId id="452" r:id="rId29"/>
    <p:sldId id="453" r:id="rId30"/>
    <p:sldId id="454" r:id="rId31"/>
    <p:sldId id="455" r:id="rId32"/>
    <p:sldId id="456" r:id="rId33"/>
    <p:sldId id="457" r:id="rId34"/>
    <p:sldId id="458" r:id="rId35"/>
    <p:sldId id="459" r:id="rId36"/>
    <p:sldId id="460" r:id="rId37"/>
    <p:sldId id="461" r:id="rId38"/>
    <p:sldId id="462" r:id="rId39"/>
    <p:sldId id="463" r:id="rId40"/>
    <p:sldId id="464" r:id="rId41"/>
    <p:sldId id="465" r:id="rId42"/>
    <p:sldId id="466" r:id="rId43"/>
    <p:sldId id="467" r:id="rId44"/>
    <p:sldId id="468" r:id="rId45"/>
    <p:sldId id="469" r:id="rId46"/>
    <p:sldId id="446" r:id="rId47"/>
    <p:sldId id="429" r:id="rId48"/>
  </p:sldIdLst>
  <p:sldSz cx="12192000" cy="6858000"/>
  <p:notesSz cx="6858000" cy="9144000"/>
  <p:embeddedFontLst>
    <p:embeddedFont>
      <p:font typeface="Verdana" panose="020B0604030504040204" pitchFamily="34" charset="0"/>
      <p:regular r:id="rId50"/>
      <p:bold r:id="rId51"/>
      <p:italic r:id="rId52"/>
      <p:boldItalic r:id="rId53"/>
    </p:embeddedFont>
    <p:embeddedFont>
      <p:font typeface="Proxima Nova Black" panose="02000506030000020004" pitchFamily="2" charset="0"/>
      <p:bold r:id="rId54"/>
    </p:embeddedFont>
    <p:embeddedFont>
      <p:font typeface="Tahoma" panose="020B0604030504040204" pitchFamily="34" charset="0"/>
      <p:regular r:id="rId55"/>
      <p:bold r:id="rId56"/>
    </p:embeddedFont>
    <p:embeddedFont>
      <p:font typeface="Open Sans" panose="020B0606030504020204" pitchFamily="34" charset="0"/>
      <p:regular r:id="rId57"/>
      <p:bold r:id="rId58"/>
      <p:italic r:id="rId59"/>
      <p:boldItalic r:id="rId60"/>
    </p:embeddedFont>
    <p:embeddedFont>
      <p:font typeface="Segoe UI" panose="020B0502040204020203" pitchFamily="34" charset="0"/>
      <p:regular r:id="rId61"/>
      <p:bold r:id="rId62"/>
      <p:italic r:id="rId63"/>
      <p:boldItalic r:id="rId64"/>
    </p:embeddedFont>
    <p:embeddedFont>
      <p:font typeface="Calibri Light" panose="020F0302020204030204" pitchFamily="34" charset="0"/>
      <p:regular r:id="rId65"/>
      <p:italic r:id="rId66"/>
    </p:embeddedFont>
    <p:embeddedFont>
      <p:font typeface="Consolas" panose="020B0609020204030204" pitchFamily="49" charset="0"/>
      <p:regular r:id="rId67"/>
      <p:bold r:id="rId68"/>
      <p:italic r:id="rId69"/>
      <p:boldItalic r:id="rId70"/>
    </p:embeddedFont>
    <p:embeddedFont>
      <p:font typeface="Calibri" panose="020F0502020204030204" pitchFamily="34" charset="0"/>
      <p:regular r:id="rId71"/>
      <p:bold r:id="rId72"/>
      <p:italic r:id="rId73"/>
      <p:boldItalic r:id="rId7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5FAB"/>
    <a:srgbClr val="939DCC"/>
    <a:srgbClr val="0000FF"/>
    <a:srgbClr val="11EF26"/>
    <a:srgbClr val="B6A8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49" autoAdjust="0"/>
    <p:restoredTop sz="84994" autoAdjust="0"/>
  </p:normalViewPr>
  <p:slideViewPr>
    <p:cSldViewPr snapToGrid="0">
      <p:cViewPr varScale="1">
        <p:scale>
          <a:sx n="58" d="100"/>
          <a:sy n="58" d="100"/>
        </p:scale>
        <p:origin x="1164" y="5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font" Target="fonts/font14.fntdata"/><Relationship Id="rId68" Type="http://schemas.openxmlformats.org/officeDocument/2006/relationships/font" Target="fonts/font19.fntdata"/><Relationship Id="rId76"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font" Target="fonts/font22.fntdata"/><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74" Type="http://schemas.openxmlformats.org/officeDocument/2006/relationships/font" Target="fonts/font25.fntdata"/><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notesMaster" Target="notesMasters/notesMaster1.xml"/><Relationship Id="rId57" Type="http://schemas.openxmlformats.org/officeDocument/2006/relationships/font" Target="fonts/font8.fntdata"/><Relationship Id="rId61" Type="http://schemas.openxmlformats.org/officeDocument/2006/relationships/font" Target="fonts/font12.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73" Type="http://schemas.openxmlformats.org/officeDocument/2006/relationships/font" Target="fonts/font24.fntdata"/><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font" Target="fonts/font20.fntdata"/><Relationship Id="rId77"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font" Target="fonts/font2.fntdata"/><Relationship Id="rId72" Type="http://schemas.openxmlformats.org/officeDocument/2006/relationships/font" Target="fonts/font23.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font" Target="fonts/font21.fntdata"/><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E34884-B58E-4773-99F0-AEFED769B60F}" type="datetimeFigureOut">
              <a:rPr lang="en-US" smtClean="0"/>
              <a:t>4/22/2019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B5130C-CD7A-473B-88EE-0472A62D1AA9}" type="slidenum">
              <a:rPr lang="en-US" smtClean="0"/>
              <a:t>‹#›</a:t>
            </a:fld>
            <a:endParaRPr lang="en-US"/>
          </a:p>
        </p:txBody>
      </p:sp>
    </p:spTree>
    <p:extLst>
      <p:ext uri="{BB962C8B-B14F-4D97-AF65-F5344CB8AC3E}">
        <p14:creationId xmlns:p14="http://schemas.microsoft.com/office/powerpoint/2010/main" val="3352405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python.org/dev/peps/pep-0008/#id19"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www.python.org/dev/peps/pep-0008/#id21"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en.wikipedia.org/wiki/Cheese_Shop_sketch"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packaging.python.org/en/latest/glossary/#term-requirement-specifier"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B5130C-CD7A-473B-88EE-0472A62D1AA9}" type="slidenum">
              <a:rPr lang="en-US" smtClean="0"/>
              <a:t>1</a:t>
            </a:fld>
            <a:endParaRPr lang="en-US"/>
          </a:p>
        </p:txBody>
      </p:sp>
    </p:spTree>
    <p:extLst>
      <p:ext uri="{BB962C8B-B14F-4D97-AF65-F5344CB8AC3E}">
        <p14:creationId xmlns:p14="http://schemas.microsoft.com/office/powerpoint/2010/main" val="3295386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a:p>
        </p:txBody>
      </p:sp>
    </p:spTree>
    <p:extLst>
      <p:ext uri="{BB962C8B-B14F-4D97-AF65-F5344CB8AC3E}">
        <p14:creationId xmlns:p14="http://schemas.microsoft.com/office/powerpoint/2010/main" val="1267133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a:p>
        </p:txBody>
      </p:sp>
    </p:spTree>
    <p:extLst>
      <p:ext uri="{BB962C8B-B14F-4D97-AF65-F5344CB8AC3E}">
        <p14:creationId xmlns:p14="http://schemas.microsoft.com/office/powerpoint/2010/main" val="7739727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9DB5130C-CD7A-473B-88EE-0472A62D1AA9}" type="slidenum">
              <a:rPr lang="en-US" smtClean="0"/>
              <a:t>15</a:t>
            </a:fld>
            <a:endParaRPr lang="en-US"/>
          </a:p>
        </p:txBody>
      </p:sp>
    </p:spTree>
    <p:extLst>
      <p:ext uri="{BB962C8B-B14F-4D97-AF65-F5344CB8AC3E}">
        <p14:creationId xmlns:p14="http://schemas.microsoft.com/office/powerpoint/2010/main" val="876829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a:p>
        </p:txBody>
      </p:sp>
    </p:spTree>
    <p:extLst>
      <p:ext uri="{BB962C8B-B14F-4D97-AF65-F5344CB8AC3E}">
        <p14:creationId xmlns:p14="http://schemas.microsoft.com/office/powerpoint/2010/main" val="501781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a:p>
        </p:txBody>
      </p:sp>
    </p:spTree>
    <p:extLst>
      <p:ext uri="{BB962C8B-B14F-4D97-AF65-F5344CB8AC3E}">
        <p14:creationId xmlns:p14="http://schemas.microsoft.com/office/powerpoint/2010/main" val="3904814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Indentation</a:t>
            </a:r>
          </a:p>
          <a:p>
            <a:r>
              <a:rPr lang="en-US" dirty="0" smtClean="0"/>
              <a:t>Use 4 spaces per indentation level.</a:t>
            </a:r>
            <a:r>
              <a:rPr lang="uk-UA" dirty="0" smtClean="0"/>
              <a:t/>
            </a:r>
            <a:br>
              <a:rPr lang="uk-UA" dirty="0" smtClean="0"/>
            </a:br>
            <a:r>
              <a:rPr lang="uk-UA" dirty="0" smtClean="0"/>
              <a:t/>
            </a:r>
            <a:br>
              <a:rPr lang="uk-UA" dirty="0" smtClean="0"/>
            </a:br>
            <a:r>
              <a:rPr lang="en-US" b="1" dirty="0" smtClean="0"/>
              <a:t>Tabs or Spaces?</a:t>
            </a:r>
          </a:p>
          <a:p>
            <a:r>
              <a:rPr lang="en-US" dirty="0" smtClean="0"/>
              <a:t>Spaces are the preferred indentation method.</a:t>
            </a:r>
          </a:p>
          <a:p>
            <a:endParaRPr lang="en-US" dirty="0" smtClean="0"/>
          </a:p>
          <a:p>
            <a:r>
              <a:rPr lang="en-US" dirty="0" smtClean="0"/>
              <a:t>Python 3 disallows mixing the use of tabs and spaces for indentation.</a:t>
            </a:r>
          </a:p>
          <a:p>
            <a:endParaRPr lang="en-US" dirty="0" smtClean="0"/>
          </a:p>
          <a:p>
            <a:r>
              <a:rPr lang="en-US" dirty="0" smtClean="0"/>
              <a:t>When invoking the Python 2 command line interpreter with the -t option, it issues warnings about code that illegally mixes tabs and spaces. When using -</a:t>
            </a:r>
            <a:r>
              <a:rPr lang="en-US" dirty="0" err="1" smtClean="0"/>
              <a:t>tt</a:t>
            </a:r>
            <a:r>
              <a:rPr lang="en-US" dirty="0" smtClean="0"/>
              <a:t> these warnings become errors. These options are highly recommended!</a:t>
            </a:r>
            <a:endParaRPr lang="uk-UA" dirty="0" smtClean="0"/>
          </a:p>
          <a:p>
            <a:endParaRPr lang="uk-UA" dirty="0" smtClean="0"/>
          </a:p>
          <a:p>
            <a:pPr fontAlgn="base"/>
            <a:r>
              <a:rPr lang="en-US" sz="1200" b="1" i="0" u="none" strike="noStrike" kern="1200" dirty="0" smtClean="0">
                <a:solidFill>
                  <a:schemeClr val="tx1"/>
                </a:solidFill>
                <a:effectLst/>
                <a:latin typeface="+mn-lt"/>
                <a:ea typeface="+mn-ea"/>
                <a:cs typeface="+mn-cs"/>
                <a:hlinkClick r:id="rId3"/>
              </a:rPr>
              <a:t>Maximum Line Length</a:t>
            </a:r>
            <a:endParaRPr lang="en-US" sz="1200" b="1"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Limit all lines to a maximum of 79 characters.</a:t>
            </a:r>
          </a:p>
          <a:p>
            <a:pPr fontAlgn="base"/>
            <a:r>
              <a:rPr lang="uk-UA" dirty="0" smtClean="0"/>
              <a:t/>
            </a:r>
            <a:br>
              <a:rPr lang="uk-UA" dirty="0" smtClean="0"/>
            </a:br>
            <a:r>
              <a:rPr lang="en-US" sz="1200" b="1" i="0" u="none" strike="noStrike" kern="1200" dirty="0" smtClean="0">
                <a:solidFill>
                  <a:schemeClr val="tx1"/>
                </a:solidFill>
                <a:effectLst/>
                <a:latin typeface="+mn-lt"/>
                <a:ea typeface="+mn-ea"/>
                <a:cs typeface="+mn-cs"/>
                <a:hlinkClick r:id="rId4"/>
              </a:rPr>
              <a:t>Blank Lines</a:t>
            </a:r>
            <a:endParaRPr lang="en-US" sz="1200" b="1"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Surround top-level function and class definitions with two blank lines.</a:t>
            </a:r>
          </a:p>
          <a:p>
            <a:pPr fontAlgn="base"/>
            <a:r>
              <a:rPr lang="en-US" sz="1200" b="0" i="0" kern="1200" dirty="0" smtClean="0">
                <a:solidFill>
                  <a:schemeClr val="tx1"/>
                </a:solidFill>
                <a:effectLst/>
                <a:latin typeface="+mn-lt"/>
                <a:ea typeface="+mn-ea"/>
                <a:cs typeface="+mn-cs"/>
              </a:rPr>
              <a:t>Method definitions inside a class are surrounded by a single blank line.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1" i="0" kern="1200" dirty="0" smtClean="0">
                <a:solidFill>
                  <a:schemeClr val="tx1"/>
                </a:solidFill>
                <a:effectLst/>
                <a:latin typeface="+mn-lt"/>
                <a:ea typeface="+mn-ea"/>
                <a:cs typeface="+mn-cs"/>
              </a:rPr>
              <a:t>Underscore</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213</a:t>
            </a:r>
            <a:r>
              <a:rPr lang="en-US" sz="1200" u="none" strike="noStrike" kern="1200" dirty="0" smtClean="0">
                <a:solidFill>
                  <a:schemeClr val="tx1"/>
                </a:solidFill>
                <a:effectLst/>
                <a:latin typeface="+mn-lt"/>
                <a:ea typeface="+mn-ea"/>
                <a:cs typeface="+mn-cs"/>
              </a:rPr>
              <a:t>down vote</a:t>
            </a: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__foo__: this is just a convention, a way for the Python system to use names that won't conflict with user names.</a:t>
            </a:r>
          </a:p>
          <a:p>
            <a:pPr fontAlgn="base"/>
            <a:r>
              <a:rPr lang="en-US" sz="1200" kern="1200" dirty="0" smtClean="0">
                <a:solidFill>
                  <a:schemeClr val="tx1"/>
                </a:solidFill>
                <a:effectLst/>
                <a:latin typeface="+mn-lt"/>
                <a:ea typeface="+mn-ea"/>
                <a:cs typeface="+mn-cs"/>
              </a:rPr>
              <a:t>_foo: this is just a convention, a way for the programmer to indicate that the variable is private (whatever that means in Python).</a:t>
            </a:r>
          </a:p>
          <a:p>
            <a:pPr fontAlgn="base"/>
            <a:r>
              <a:rPr lang="en-US" sz="1200" kern="1200" dirty="0" smtClean="0">
                <a:solidFill>
                  <a:schemeClr val="tx1"/>
                </a:solidFill>
                <a:effectLst/>
                <a:latin typeface="+mn-lt"/>
                <a:ea typeface="+mn-ea"/>
                <a:cs typeface="+mn-cs"/>
              </a:rPr>
              <a:t>__foo: this has real meaning: the interpreter replaces this name with _</a:t>
            </a:r>
            <a:r>
              <a:rPr lang="en-US" sz="1200" kern="1200" dirty="0" err="1" smtClean="0">
                <a:solidFill>
                  <a:schemeClr val="tx1"/>
                </a:solidFill>
                <a:effectLst/>
                <a:latin typeface="+mn-lt"/>
                <a:ea typeface="+mn-ea"/>
                <a:cs typeface="+mn-cs"/>
              </a:rPr>
              <a:t>classname</a:t>
            </a:r>
            <a:r>
              <a:rPr lang="en-US" sz="1200" kern="1200" dirty="0" smtClean="0">
                <a:solidFill>
                  <a:schemeClr val="tx1"/>
                </a:solidFill>
                <a:effectLst/>
                <a:latin typeface="+mn-lt"/>
                <a:ea typeface="+mn-ea"/>
                <a:cs typeface="+mn-cs"/>
              </a:rPr>
              <a:t>__foo as a way to ensure that the name will not overlap with a similar name in another class.</a:t>
            </a:r>
          </a:p>
          <a:p>
            <a:pPr fontAlgn="base"/>
            <a:r>
              <a:rPr lang="en-US" sz="1200" kern="1200" dirty="0" smtClean="0">
                <a:solidFill>
                  <a:schemeClr val="tx1"/>
                </a:solidFill>
                <a:effectLst/>
                <a:latin typeface="+mn-lt"/>
                <a:ea typeface="+mn-ea"/>
                <a:cs typeface="+mn-cs"/>
              </a:rPr>
              <a:t>No other form of underscores have meaning in the Python world.</a:t>
            </a:r>
          </a:p>
          <a:p>
            <a:pPr fontAlgn="base"/>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https://www.python.org/dev/peps/pep-0008/</a:t>
            </a:r>
          </a:p>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19</a:t>
            </a:fld>
            <a:endParaRPr lang="en-US"/>
          </a:p>
        </p:txBody>
      </p:sp>
    </p:spTree>
    <p:extLst>
      <p:ext uri="{BB962C8B-B14F-4D97-AF65-F5344CB8AC3E}">
        <p14:creationId xmlns:p14="http://schemas.microsoft.com/office/powerpoint/2010/main" val="13878970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21</a:t>
            </a:fld>
            <a:endParaRPr lang="en-US"/>
          </a:p>
        </p:txBody>
      </p:sp>
    </p:spTree>
    <p:extLst>
      <p:ext uri="{BB962C8B-B14F-4D97-AF65-F5344CB8AC3E}">
        <p14:creationId xmlns:p14="http://schemas.microsoft.com/office/powerpoint/2010/main" val="29021268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22</a:t>
            </a:fld>
            <a:endParaRPr lang="en-US"/>
          </a:p>
        </p:txBody>
      </p:sp>
    </p:spTree>
    <p:extLst>
      <p:ext uri="{BB962C8B-B14F-4D97-AF65-F5344CB8AC3E}">
        <p14:creationId xmlns:p14="http://schemas.microsoft.com/office/powerpoint/2010/main" val="5160855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http://www.vitaliypodoba.com/tutorials/python2-beginners-course/lesson9-python-modules/</a:t>
            </a:r>
            <a:br>
              <a:rPr lang="en-US" dirty="0" smtClean="0"/>
            </a:br>
            <a:r>
              <a:rPr lang="en-US" dirty="0" smtClean="0"/>
              <a:t>https://uk.wikibooks.org/wiki/%D0%9F%D1%96%D0%B4%D1%80%D1%83%D1%87%D0%BD%D0%B8%D0%BA_%D0%BC%D0%BE%D0%B2%D0%B8_Python/%D0%9C%D0%BE%D0%B4%D1%83%D0%BB%D1%96</a:t>
            </a:r>
            <a:br>
              <a:rPr lang="en-US" dirty="0" smtClean="0"/>
            </a:br>
            <a:endParaRPr lang="uk-UA" dirty="0" smtClean="0"/>
          </a:p>
          <a:p>
            <a:r>
              <a:rPr lang="uk-UA" dirty="0" smtClean="0"/>
              <a:t># це головна програма наша - </a:t>
            </a:r>
            <a:r>
              <a:rPr lang="en-US" dirty="0" smtClean="0"/>
              <a:t>mainprogam.py</a:t>
            </a:r>
          </a:p>
          <a:p>
            <a:r>
              <a:rPr lang="en-US" dirty="0" smtClean="0"/>
              <a:t># </a:t>
            </a:r>
            <a:r>
              <a:rPr lang="uk-UA" dirty="0" smtClean="0"/>
              <a:t>імпортуємо інший модуль, під назвою </a:t>
            </a:r>
            <a:r>
              <a:rPr lang="en-US" dirty="0" err="1" smtClean="0"/>
              <a:t>moduletest</a:t>
            </a:r>
            <a:endParaRPr lang="en-US" dirty="0" smtClean="0"/>
          </a:p>
          <a:p>
            <a:endParaRPr lang="en-US" dirty="0" smtClean="0"/>
          </a:p>
          <a:p>
            <a:r>
              <a:rPr lang="en-US" b="1" dirty="0" smtClean="0"/>
              <a:t>import </a:t>
            </a:r>
            <a:r>
              <a:rPr lang="en-US" b="1" dirty="0" err="1" smtClean="0"/>
              <a:t>moduletest</a:t>
            </a:r>
            <a:endParaRPr lang="en-US" b="1" dirty="0" smtClean="0"/>
          </a:p>
          <a:p>
            <a:r>
              <a:rPr lang="en-US" dirty="0" smtClean="0"/>
              <a:t>_______</a:t>
            </a:r>
            <a:endParaRPr lang="uk-UA" dirty="0" smtClean="0"/>
          </a:p>
          <a:p>
            <a:r>
              <a:rPr lang="en-US" dirty="0" smtClean="0"/>
              <a:t># </a:t>
            </a:r>
            <a:r>
              <a:rPr lang="uk-UA" dirty="0" smtClean="0"/>
              <a:t>використання імпортованих змінних, функцій та класів;</a:t>
            </a:r>
          </a:p>
          <a:p>
            <a:r>
              <a:rPr lang="uk-UA" dirty="0" smtClean="0"/>
              <a:t># для цього використовуємо форму &lt;назва імпортованого модуля&gt;.&lt;назва змінної&gt;</a:t>
            </a:r>
          </a:p>
          <a:p>
            <a:r>
              <a:rPr lang="en-US" dirty="0" smtClean="0"/>
              <a:t/>
            </a:r>
            <a:br>
              <a:rPr lang="en-US" dirty="0" smtClean="0"/>
            </a:br>
            <a:r>
              <a:rPr lang="en-US" b="1" dirty="0" smtClean="0"/>
              <a:t>print </a:t>
            </a:r>
            <a:r>
              <a:rPr lang="en-US" b="1" dirty="0" err="1" smtClean="0"/>
              <a:t>moduletest.years</a:t>
            </a:r>
            <a:endParaRPr lang="en-US" b="1" dirty="0" smtClean="0"/>
          </a:p>
          <a:p>
            <a:r>
              <a:rPr lang="en-US" b="1" dirty="0" err="1" smtClean="0"/>
              <a:t>stil</a:t>
            </a:r>
            <a:r>
              <a:rPr lang="en-US" b="1" dirty="0" smtClean="0"/>
              <a:t> = </a:t>
            </a:r>
            <a:r>
              <a:rPr lang="en-US" b="1" dirty="0" err="1" smtClean="0"/>
              <a:t>moduletest.Table</a:t>
            </a:r>
            <a:r>
              <a:rPr lang="en-US" b="1" dirty="0" smtClean="0"/>
              <a:t>()</a:t>
            </a:r>
          </a:p>
          <a:p>
            <a:pPr fontAlgn="base"/>
            <a:r>
              <a:rPr lang="en-US" b="1" dirty="0" err="1" smtClean="0"/>
              <a:t>stil.details</a:t>
            </a:r>
            <a:r>
              <a:rPr lang="en-US" b="1" dirty="0" smtClean="0"/>
              <a:t>()</a:t>
            </a:r>
            <a:br>
              <a:rPr lang="en-US" b="1" dirty="0" smtClean="0"/>
            </a:br>
            <a:r>
              <a:rPr lang="en-US" dirty="0" smtClean="0"/>
              <a:t>____</a:t>
            </a:r>
            <a:br>
              <a:rPr lang="en-US" dirty="0" smtClean="0"/>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1" i="0" kern="1200" dirty="0" smtClean="0">
                <a:solidFill>
                  <a:schemeClr val="tx1"/>
                </a:solidFill>
                <a:effectLst/>
                <a:latin typeface="+mn-lt"/>
                <a:ea typeface="+mn-ea"/>
                <a:cs typeface="+mn-cs"/>
              </a:rPr>
              <a:t>from </a:t>
            </a:r>
            <a:r>
              <a:rPr lang="en-US" sz="1200" b="1" i="0" kern="1200" dirty="0" err="1" smtClean="0">
                <a:solidFill>
                  <a:schemeClr val="tx1"/>
                </a:solidFill>
                <a:effectLst/>
                <a:latin typeface="+mn-lt"/>
                <a:ea typeface="+mn-ea"/>
                <a:cs typeface="+mn-cs"/>
              </a:rPr>
              <a:t>moduletest</a:t>
            </a:r>
            <a:r>
              <a:rPr lang="en-US" sz="1200" b="1" i="0" kern="1200" dirty="0" smtClean="0">
                <a:solidFill>
                  <a:schemeClr val="tx1"/>
                </a:solidFill>
                <a:effectLst/>
                <a:latin typeface="+mn-lt"/>
                <a:ea typeface="+mn-ea"/>
                <a:cs typeface="+mn-cs"/>
              </a:rPr>
              <a:t> import </a:t>
            </a:r>
            <a:r>
              <a:rPr lang="en-US" sz="1200" b="1" i="0" kern="1200" dirty="0" err="1" smtClean="0">
                <a:solidFill>
                  <a:schemeClr val="tx1"/>
                </a:solidFill>
                <a:effectLst/>
                <a:latin typeface="+mn-lt"/>
                <a:ea typeface="+mn-ea"/>
                <a:cs typeface="+mn-cs"/>
              </a:rPr>
              <a:t>hello_world</a:t>
            </a:r>
            <a:endParaRPr lang="en-US" sz="1200" b="1" i="0"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from </a:t>
            </a:r>
            <a:r>
              <a:rPr lang="en-US" sz="1200" b="1" i="0" kern="1200" dirty="0" err="1" smtClean="0">
                <a:solidFill>
                  <a:schemeClr val="tx1"/>
                </a:solidFill>
                <a:effectLst/>
                <a:latin typeface="+mn-lt"/>
                <a:ea typeface="+mn-ea"/>
                <a:cs typeface="+mn-cs"/>
              </a:rPr>
              <a:t>moduletest</a:t>
            </a:r>
            <a:r>
              <a:rPr lang="en-US" sz="1200" b="1" i="0" kern="1200" dirty="0" smtClean="0">
                <a:solidFill>
                  <a:schemeClr val="tx1"/>
                </a:solidFill>
                <a:effectLst/>
                <a:latin typeface="+mn-lt"/>
                <a:ea typeface="+mn-ea"/>
                <a:cs typeface="+mn-cs"/>
              </a:rPr>
              <a:t> import years</a:t>
            </a:r>
          </a:p>
          <a:p>
            <a:pPr fontAlgn="base"/>
            <a:r>
              <a:rPr lang="en-US" sz="1200" b="0" i="0" kern="1200" dirty="0" smtClean="0">
                <a:solidFill>
                  <a:schemeClr val="tx1"/>
                </a:solidFill>
                <a:effectLst/>
                <a:latin typeface="+mn-lt"/>
                <a:ea typeface="+mn-ea"/>
                <a:cs typeface="+mn-cs"/>
              </a:rPr>
              <a:t> </a:t>
            </a:r>
          </a:p>
          <a:p>
            <a:pPr fontAlgn="base"/>
            <a:r>
              <a:rPr lang="en-US" sz="1200" b="0" i="0" kern="1200" dirty="0" smtClean="0">
                <a:solidFill>
                  <a:schemeClr val="tx1"/>
                </a:solidFill>
                <a:effectLst/>
                <a:latin typeface="+mn-lt"/>
                <a:ea typeface="+mn-ea"/>
                <a:cs typeface="+mn-cs"/>
              </a:rPr>
              <a:t># </a:t>
            </a:r>
            <a:r>
              <a:rPr lang="uk-UA" sz="1200" b="0" i="0" kern="1200" dirty="0" smtClean="0">
                <a:solidFill>
                  <a:schemeClr val="tx1"/>
                </a:solidFill>
                <a:effectLst/>
                <a:latin typeface="+mn-lt"/>
                <a:ea typeface="+mn-ea"/>
                <a:cs typeface="+mn-cs"/>
              </a:rPr>
              <a:t>або також ми можемо </a:t>
            </a:r>
            <a:r>
              <a:rPr lang="uk-UA" sz="1200" b="0" i="0" kern="1200" dirty="0" err="1" smtClean="0">
                <a:solidFill>
                  <a:schemeClr val="tx1"/>
                </a:solidFill>
                <a:effectLst/>
                <a:latin typeface="+mn-lt"/>
                <a:ea typeface="+mn-ea"/>
                <a:cs typeface="+mn-cs"/>
              </a:rPr>
              <a:t>імпортнути</a:t>
            </a:r>
            <a:r>
              <a:rPr lang="uk-UA" sz="1200" b="0" i="0" kern="1200" dirty="0" smtClean="0">
                <a:solidFill>
                  <a:schemeClr val="tx1"/>
                </a:solidFill>
                <a:effectLst/>
                <a:latin typeface="+mn-lt"/>
                <a:ea typeface="+mn-ea"/>
                <a:cs typeface="+mn-cs"/>
              </a:rPr>
              <a:t> кілька імен одним рядочком, через кому</a:t>
            </a:r>
          </a:p>
          <a:p>
            <a:pPr fontAlgn="base"/>
            <a:endParaRPr lang="en-US" sz="1200" b="1" i="0"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from </a:t>
            </a:r>
            <a:r>
              <a:rPr lang="en-US" sz="1200" b="1" i="0" kern="1200" dirty="0" err="1" smtClean="0">
                <a:solidFill>
                  <a:schemeClr val="tx1"/>
                </a:solidFill>
                <a:effectLst/>
                <a:latin typeface="+mn-lt"/>
                <a:ea typeface="+mn-ea"/>
                <a:cs typeface="+mn-cs"/>
              </a:rPr>
              <a:t>moduletest</a:t>
            </a:r>
            <a:r>
              <a:rPr lang="en-US" sz="1200" b="1" i="0" kern="1200" dirty="0" smtClean="0">
                <a:solidFill>
                  <a:schemeClr val="tx1"/>
                </a:solidFill>
                <a:effectLst/>
                <a:latin typeface="+mn-lt"/>
                <a:ea typeface="+mn-ea"/>
                <a:cs typeface="+mn-cs"/>
              </a:rPr>
              <a:t> import </a:t>
            </a:r>
            <a:r>
              <a:rPr lang="en-US" sz="1200" b="1" i="0" kern="1200" dirty="0" err="1" smtClean="0">
                <a:solidFill>
                  <a:schemeClr val="tx1"/>
                </a:solidFill>
                <a:effectLst/>
                <a:latin typeface="+mn-lt"/>
                <a:ea typeface="+mn-ea"/>
                <a:cs typeface="+mn-cs"/>
              </a:rPr>
              <a:t>hello_world</a:t>
            </a:r>
            <a:r>
              <a:rPr lang="en-US" sz="1200" b="1" i="0" kern="1200" dirty="0" smtClean="0">
                <a:solidFill>
                  <a:schemeClr val="tx1"/>
                </a:solidFill>
                <a:effectLst/>
                <a:latin typeface="+mn-lt"/>
                <a:ea typeface="+mn-ea"/>
                <a:cs typeface="+mn-cs"/>
              </a:rPr>
              <a:t>, years</a:t>
            </a:r>
            <a:br>
              <a:rPr lang="en-US" sz="1200" b="1"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_______________</a:t>
            </a:r>
          </a:p>
          <a:p>
            <a:r>
              <a:rPr lang="uk-UA" dirty="0" smtClean="0"/>
              <a:t># імпортуємо усе з модуля </a:t>
            </a:r>
            <a:r>
              <a:rPr lang="en-US" dirty="0" err="1" smtClean="0"/>
              <a:t>moduletest</a:t>
            </a:r>
            <a:endParaRPr lang="en-US" dirty="0" smtClean="0"/>
          </a:p>
          <a:p>
            <a:r>
              <a:rPr lang="en-US" b="1" dirty="0" smtClean="0"/>
              <a:t>from </a:t>
            </a:r>
            <a:r>
              <a:rPr lang="en-US" b="1" dirty="0" err="1" smtClean="0"/>
              <a:t>moduletest</a:t>
            </a:r>
            <a:r>
              <a:rPr lang="en-US" b="1" dirty="0" smtClean="0"/>
              <a:t> import *</a:t>
            </a:r>
          </a:p>
          <a:p>
            <a:r>
              <a:rPr lang="en-US" dirty="0" smtClean="0"/>
              <a:t> </a:t>
            </a:r>
          </a:p>
          <a:p>
            <a:r>
              <a:rPr lang="en-US" dirty="0" smtClean="0"/>
              <a:t># </a:t>
            </a:r>
            <a:r>
              <a:rPr lang="uk-UA" dirty="0" smtClean="0"/>
              <a:t>після цього маємо в полі імен нашого поточного </a:t>
            </a:r>
            <a:r>
              <a:rPr lang="uk-UA" dirty="0" err="1" smtClean="0"/>
              <a:t>файлика</a:t>
            </a:r>
            <a:r>
              <a:rPr lang="uk-UA" dirty="0" smtClean="0"/>
              <a:t> усі</a:t>
            </a:r>
          </a:p>
          <a:p>
            <a:r>
              <a:rPr lang="uk-UA" dirty="0" smtClean="0"/>
              <a:t># змінні, функції та класи з вище імпортованого модуля</a:t>
            </a:r>
          </a:p>
          <a:p>
            <a:r>
              <a:rPr lang="en-US" b="1" dirty="0" smtClean="0"/>
              <a:t>print </a:t>
            </a:r>
            <a:r>
              <a:rPr lang="en-US" b="1" dirty="0" err="1" smtClean="0"/>
              <a:t>hello_world</a:t>
            </a:r>
            <a:r>
              <a:rPr lang="en-US" b="1" dirty="0" smtClean="0"/>
              <a:t>()</a:t>
            </a:r>
            <a:br>
              <a:rPr lang="en-US" b="1" dirty="0" smtClean="0"/>
            </a:br>
            <a:r>
              <a:rPr lang="en-US" dirty="0" smtClean="0"/>
              <a:t>___________________________</a:t>
            </a:r>
            <a:br>
              <a:rPr lang="en-US" dirty="0" smtClean="0"/>
            </a:br>
            <a:endParaRPr lang="en-US" dirty="0" smtClean="0"/>
          </a:p>
          <a:p>
            <a:r>
              <a:rPr lang="uk-UA" dirty="0" smtClean="0"/>
              <a:t># імпортуємо функцію </a:t>
            </a:r>
            <a:r>
              <a:rPr lang="en-US" dirty="0" err="1" smtClean="0"/>
              <a:t>hello_world</a:t>
            </a:r>
            <a:r>
              <a:rPr lang="en-US" dirty="0" smtClean="0"/>
              <a:t> </a:t>
            </a:r>
            <a:r>
              <a:rPr lang="uk-UA" dirty="0" smtClean="0"/>
              <a:t>з модуля </a:t>
            </a:r>
            <a:r>
              <a:rPr lang="en-US" dirty="0" smtClean="0"/>
              <a:t>module1</a:t>
            </a:r>
          </a:p>
          <a:p>
            <a:r>
              <a:rPr lang="en-US" dirty="0" smtClean="0"/>
              <a:t># </a:t>
            </a:r>
            <a:r>
              <a:rPr lang="uk-UA" dirty="0" smtClean="0"/>
              <a:t>і присвоюємо їй локальну назву </a:t>
            </a:r>
            <a:r>
              <a:rPr lang="en-US" dirty="0" smtClean="0"/>
              <a:t>hello_world_1</a:t>
            </a:r>
          </a:p>
          <a:p>
            <a:r>
              <a:rPr lang="en-US" b="1" dirty="0" smtClean="0"/>
              <a:t>from module1 import </a:t>
            </a:r>
            <a:r>
              <a:rPr lang="en-US" b="1" dirty="0" err="1" smtClean="0"/>
              <a:t>hello_world</a:t>
            </a:r>
            <a:r>
              <a:rPr lang="en-US" b="1" dirty="0" smtClean="0"/>
              <a:t> as hello_world_1</a:t>
            </a:r>
          </a:p>
          <a:p>
            <a:r>
              <a:rPr lang="en-US" dirty="0" smtClean="0"/>
              <a:t> </a:t>
            </a:r>
          </a:p>
          <a:p>
            <a:r>
              <a:rPr lang="en-US" dirty="0" smtClean="0"/>
              <a:t># </a:t>
            </a:r>
            <a:r>
              <a:rPr lang="uk-UA" dirty="0" smtClean="0"/>
              <a:t>а тепер функцію </a:t>
            </a:r>
            <a:r>
              <a:rPr lang="en-US" dirty="0" err="1" smtClean="0"/>
              <a:t>hello_world</a:t>
            </a:r>
            <a:r>
              <a:rPr lang="en-US" dirty="0" smtClean="0"/>
              <a:t> </a:t>
            </a:r>
            <a:r>
              <a:rPr lang="uk-UA" dirty="0" smtClean="0"/>
              <a:t>з модуля </a:t>
            </a:r>
            <a:r>
              <a:rPr lang="en-US" dirty="0" smtClean="0"/>
              <a:t>module2</a:t>
            </a:r>
          </a:p>
          <a:p>
            <a:r>
              <a:rPr lang="en-US" b="1" dirty="0" smtClean="0"/>
              <a:t>from mobule2 import </a:t>
            </a:r>
            <a:r>
              <a:rPr lang="en-US" b="1" dirty="0" err="1" smtClean="0"/>
              <a:t>hello_world</a:t>
            </a:r>
            <a:r>
              <a:rPr lang="en-US" b="1" dirty="0" smtClean="0"/>
              <a:t> as hello_world_2</a:t>
            </a:r>
          </a:p>
          <a:p>
            <a:r>
              <a:rPr lang="en-US" dirty="0" smtClean="0"/>
              <a:t> </a:t>
            </a:r>
          </a:p>
          <a:p>
            <a:r>
              <a:rPr lang="en-US" dirty="0" smtClean="0"/>
              <a:t># </a:t>
            </a:r>
            <a:r>
              <a:rPr lang="uk-UA" dirty="0" smtClean="0"/>
              <a:t>таким чином в просторі локальних імен маємо два нових імені</a:t>
            </a:r>
          </a:p>
          <a:p>
            <a:r>
              <a:rPr lang="uk-UA" dirty="0" smtClean="0"/>
              <a:t># </a:t>
            </a:r>
            <a:r>
              <a:rPr lang="en-US" dirty="0" smtClean="0"/>
              <a:t>hello_world_1 </a:t>
            </a:r>
            <a:r>
              <a:rPr lang="uk-UA" dirty="0" smtClean="0"/>
              <a:t>та </a:t>
            </a:r>
            <a:r>
              <a:rPr lang="en-US" dirty="0" smtClean="0"/>
              <a:t>hello_world_2, </a:t>
            </a:r>
            <a:r>
              <a:rPr lang="uk-UA" dirty="0" smtClean="0"/>
              <a:t>але не </a:t>
            </a:r>
            <a:r>
              <a:rPr lang="en-US" dirty="0" err="1" smtClean="0"/>
              <a:t>hello_world</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print hello_world_1()</a:t>
            </a:r>
            <a:br>
              <a:rPr lang="en-US" b="1" dirty="0" smtClean="0"/>
            </a:br>
            <a:r>
              <a:rPr lang="en-US" b="1" dirty="0" smtClean="0"/>
              <a:t>print hello_world_2()</a:t>
            </a:r>
          </a:p>
          <a:p>
            <a:endParaRPr lang="en-US" dirty="0" smtClean="0"/>
          </a:p>
          <a:p>
            <a:endParaRPr lang="en-US" dirty="0" smtClean="0"/>
          </a:p>
          <a:p>
            <a:endParaRPr lang="en-US" dirty="0" smtClean="0"/>
          </a:p>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23</a:t>
            </a:fld>
            <a:endParaRPr lang="en-US"/>
          </a:p>
        </p:txBody>
      </p:sp>
    </p:spTree>
    <p:extLst>
      <p:ext uri="{BB962C8B-B14F-4D97-AF65-F5344CB8AC3E}">
        <p14:creationId xmlns:p14="http://schemas.microsoft.com/office/powerpoint/2010/main" val="642048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https://uk.wikibooks.org/wiki/%D0%9F%D1%96%D0%B4%D1%80%D1%83%D1%87%D0%BD%D0%B8%D0%BA_%D0%BC%D0%BE%D0%B2%D0%B8_Python/%D0%9C%D0%BE%D0%B4%D1%83%D0%BB%D1%96</a:t>
            </a:r>
            <a:br>
              <a:rPr lang="en-US" dirty="0" smtClean="0"/>
            </a:br>
            <a:r>
              <a:rPr lang="en-US" dirty="0" smtClean="0"/>
              <a:t/>
            </a:r>
            <a:br>
              <a:rPr lang="en-US" dirty="0" smtClean="0"/>
            </a:br>
            <a:r>
              <a:rPr lang="uk-UA" dirty="0" smtClean="0"/>
              <a:t>П</a:t>
            </a:r>
            <a:r>
              <a:rPr lang="uk-UA" sz="1200" b="0" i="0" kern="1200" dirty="0" smtClean="0">
                <a:solidFill>
                  <a:schemeClr val="tx1"/>
                </a:solidFill>
                <a:effectLst/>
                <a:latin typeface="+mn-lt"/>
                <a:ea typeface="+mn-ea"/>
                <a:cs typeface="+mn-cs"/>
              </a:rPr>
              <a:t>акети — це засіб організації іменного простору модулів </a:t>
            </a:r>
            <a:r>
              <a:rPr lang="uk-UA" sz="1200" b="0" i="0" kern="1200" dirty="0" err="1" smtClean="0">
                <a:solidFill>
                  <a:schemeClr val="tx1"/>
                </a:solidFill>
                <a:effectLst/>
                <a:latin typeface="+mn-lt"/>
                <a:ea typeface="+mn-ea"/>
                <a:cs typeface="+mn-cs"/>
              </a:rPr>
              <a:t>Пайтона</a:t>
            </a:r>
            <a:r>
              <a:rPr lang="uk-UA" sz="1200" b="0" i="0" kern="1200" dirty="0" smtClean="0">
                <a:solidFill>
                  <a:schemeClr val="tx1"/>
                </a:solidFill>
                <a:effectLst/>
                <a:latin typeface="+mn-lt"/>
                <a:ea typeface="+mn-ea"/>
                <a:cs typeface="+mn-cs"/>
              </a:rPr>
              <a:t> шляхом використання "нотації крапками" ("</a:t>
            </a:r>
            <a:r>
              <a:rPr lang="en-US" sz="1200" b="0" i="0" kern="1200" dirty="0" smtClean="0">
                <a:solidFill>
                  <a:schemeClr val="tx1"/>
                </a:solidFill>
                <a:effectLst/>
                <a:latin typeface="+mn-lt"/>
                <a:ea typeface="+mn-ea"/>
                <a:cs typeface="+mn-cs"/>
              </a:rPr>
              <a:t>dotted module names</a:t>
            </a:r>
            <a:r>
              <a:rPr lang="en-US" sz="1200" b="0" i="1" kern="1200" dirty="0" smtClean="0">
                <a:solidFill>
                  <a:schemeClr val="tx1"/>
                </a:solidFill>
                <a:effectLst/>
                <a:latin typeface="+mn-lt"/>
                <a:ea typeface="+mn-ea"/>
                <a:cs typeface="+mn-cs"/>
              </a:rPr>
              <a:t>). </a:t>
            </a:r>
            <a:r>
              <a:rPr lang="uk-UA" sz="1200" b="0" i="1" kern="1200" dirty="0" smtClean="0">
                <a:solidFill>
                  <a:schemeClr val="tx1"/>
                </a:solidFill>
                <a:effectLst/>
                <a:latin typeface="+mn-lt"/>
                <a:ea typeface="+mn-ea"/>
                <a:cs typeface="+mn-cs"/>
              </a:rPr>
              <a:t>Наприклад, назва модуля </a:t>
            </a:r>
            <a:r>
              <a:rPr lang="en-US" sz="1200" b="0" i="1" kern="1200" dirty="0" smtClean="0">
                <a:solidFill>
                  <a:schemeClr val="tx1"/>
                </a:solidFill>
                <a:effectLst/>
                <a:latin typeface="+mn-lt"/>
                <a:ea typeface="+mn-ea"/>
                <a:cs typeface="+mn-cs"/>
              </a:rPr>
              <a:t>A.B </a:t>
            </a:r>
            <a:r>
              <a:rPr lang="uk-UA" sz="1200" b="0" i="1" kern="1200" dirty="0" smtClean="0">
                <a:solidFill>
                  <a:schemeClr val="tx1"/>
                </a:solidFill>
                <a:effectLst/>
                <a:latin typeface="+mn-lt"/>
                <a:ea typeface="+mn-ea"/>
                <a:cs typeface="+mn-cs"/>
              </a:rPr>
              <a:t>вказує на </a:t>
            </a:r>
            <a:r>
              <a:rPr lang="uk-UA" sz="1200" b="0" i="1" kern="1200" dirty="0" err="1" smtClean="0">
                <a:solidFill>
                  <a:schemeClr val="tx1"/>
                </a:solidFill>
                <a:effectLst/>
                <a:latin typeface="+mn-lt"/>
                <a:ea typeface="+mn-ea"/>
                <a:cs typeface="+mn-cs"/>
              </a:rPr>
              <a:t>підмодуль</a:t>
            </a:r>
            <a:r>
              <a:rPr lang="uk-UA" sz="1200" b="0" i="1"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B" </a:t>
            </a:r>
            <a:r>
              <a:rPr lang="uk-UA" sz="1200" b="0" i="1" kern="1200" dirty="0" smtClean="0">
                <a:solidFill>
                  <a:schemeClr val="tx1"/>
                </a:solidFill>
                <a:effectLst/>
                <a:latin typeface="+mn-lt"/>
                <a:ea typeface="+mn-ea"/>
                <a:cs typeface="+mn-cs"/>
              </a:rPr>
              <a:t>у пакеті "</a:t>
            </a:r>
            <a:r>
              <a:rPr lang="en-US" sz="1200" b="0" i="1" kern="1200" dirty="0" smtClean="0">
                <a:solidFill>
                  <a:schemeClr val="tx1"/>
                </a:solidFill>
                <a:effectLst/>
                <a:latin typeface="+mn-lt"/>
                <a:ea typeface="+mn-ea"/>
                <a:cs typeface="+mn-cs"/>
              </a:rPr>
              <a:t>A". </a:t>
            </a:r>
            <a:r>
              <a:rPr lang="uk-UA" sz="1200" b="0" i="1" kern="1200" dirty="0" smtClean="0">
                <a:solidFill>
                  <a:schemeClr val="tx1"/>
                </a:solidFill>
                <a:effectLst/>
                <a:latin typeface="+mn-lt"/>
                <a:ea typeface="+mn-ea"/>
                <a:cs typeface="+mn-cs"/>
              </a:rPr>
              <a:t>Подібно до того як використання модулів позбавляє авторів зайвих </a:t>
            </a:r>
            <a:r>
              <a:rPr lang="uk-UA" sz="1200" b="0" i="1" kern="1200" dirty="0" err="1" smtClean="0">
                <a:solidFill>
                  <a:schemeClr val="tx1"/>
                </a:solidFill>
                <a:effectLst/>
                <a:latin typeface="+mn-lt"/>
                <a:ea typeface="+mn-ea"/>
                <a:cs typeface="+mn-cs"/>
              </a:rPr>
              <a:t>тривог</a:t>
            </a:r>
            <a:r>
              <a:rPr lang="uk-UA" sz="1200" b="0" i="1" kern="1200" dirty="0" smtClean="0">
                <a:solidFill>
                  <a:schemeClr val="tx1"/>
                </a:solidFill>
                <a:effectLst/>
                <a:latin typeface="+mn-lt"/>
                <a:ea typeface="+mn-ea"/>
                <a:cs typeface="+mn-cs"/>
              </a:rPr>
              <a:t> щодо назв глобальних змінних, визначених кимось іншим, використання назв модулів, з'єднаних крапками, допомагає авторам багатомодульних пакетів (як, скажімо, </a:t>
            </a:r>
            <a:r>
              <a:rPr lang="en-US" sz="1200" b="0" i="1" kern="1200" dirty="0" err="1" smtClean="0">
                <a:solidFill>
                  <a:schemeClr val="tx1"/>
                </a:solidFill>
                <a:effectLst/>
                <a:latin typeface="+mn-lt"/>
                <a:ea typeface="+mn-ea"/>
                <a:cs typeface="+mn-cs"/>
              </a:rPr>
              <a:t>NumPy</a:t>
            </a:r>
            <a:r>
              <a:rPr lang="en-US" sz="1200" b="0" i="1" kern="1200" dirty="0" smtClean="0">
                <a:solidFill>
                  <a:schemeClr val="tx1"/>
                </a:solidFill>
                <a:effectLst/>
                <a:latin typeface="+mn-lt"/>
                <a:ea typeface="+mn-ea"/>
                <a:cs typeface="+mn-cs"/>
              </a:rPr>
              <a:t> </a:t>
            </a:r>
            <a:r>
              <a:rPr lang="uk-UA" sz="1200" b="0" i="1" kern="1200" dirty="0" smtClean="0">
                <a:solidFill>
                  <a:schemeClr val="tx1"/>
                </a:solidFill>
                <a:effectLst/>
                <a:latin typeface="+mn-lt"/>
                <a:ea typeface="+mn-ea"/>
                <a:cs typeface="+mn-cs"/>
              </a:rPr>
              <a:t>чи графічної бібліотеки </a:t>
            </a:r>
            <a:r>
              <a:rPr lang="en-US" sz="1200" b="0" i="1" kern="1200" dirty="0" smtClean="0">
                <a:solidFill>
                  <a:schemeClr val="tx1"/>
                </a:solidFill>
                <a:effectLst/>
                <a:latin typeface="+mn-lt"/>
                <a:ea typeface="+mn-ea"/>
                <a:cs typeface="+mn-cs"/>
              </a:rPr>
              <a:t>Python Imaging Library) </a:t>
            </a:r>
            <a:r>
              <a:rPr lang="uk-UA" sz="1200" b="0" i="1" kern="1200" dirty="0" smtClean="0">
                <a:solidFill>
                  <a:schemeClr val="tx1"/>
                </a:solidFill>
                <a:effectLst/>
                <a:latin typeface="+mn-lt"/>
                <a:ea typeface="+mn-ea"/>
                <a:cs typeface="+mn-cs"/>
              </a:rPr>
              <a:t>уникати проблем, пов'язаних з використанням однакових назв модулів.</a:t>
            </a:r>
            <a:r>
              <a:rPr lang="en-US" dirty="0" smtClean="0"/>
              <a:t/>
            </a:r>
            <a:br>
              <a:rPr lang="en-US" dirty="0" smtClean="0"/>
            </a:br>
            <a:r>
              <a:rPr lang="en-US" dirty="0" smtClean="0"/>
              <a:t/>
            </a:r>
            <a:br>
              <a:rPr lang="en-US" dirty="0" smtClean="0"/>
            </a:br>
            <a:r>
              <a:rPr lang="en-US" b="1" u="sng" dirty="0" smtClean="0"/>
              <a:t>____</a:t>
            </a:r>
            <a:r>
              <a:rPr lang="ru-RU" b="1" u="sng" dirty="0" err="1" smtClean="0"/>
              <a:t>можлива</a:t>
            </a:r>
            <a:r>
              <a:rPr lang="ru-RU" b="1" u="sng" dirty="0" smtClean="0"/>
              <a:t> структура </a:t>
            </a:r>
            <a:r>
              <a:rPr lang="ru-RU" b="1" u="sng" dirty="0" err="1" smtClean="0"/>
              <a:t>вашого</a:t>
            </a:r>
            <a:r>
              <a:rPr lang="ru-RU" b="1" u="sng" dirty="0" smtClean="0"/>
              <a:t> пакета (</a:t>
            </a:r>
            <a:r>
              <a:rPr lang="ru-RU" b="1" u="sng" dirty="0" err="1" smtClean="0"/>
              <a:t>виражену</a:t>
            </a:r>
            <a:r>
              <a:rPr lang="ru-RU" b="1" u="sng" dirty="0" smtClean="0"/>
              <a:t> у </a:t>
            </a:r>
            <a:r>
              <a:rPr lang="ru-RU" b="1" u="sng" dirty="0" err="1" smtClean="0"/>
              <a:t>термінах</a:t>
            </a:r>
            <a:r>
              <a:rPr lang="ru-RU" b="1" u="sng" dirty="0" smtClean="0"/>
              <a:t> </a:t>
            </a:r>
            <a:r>
              <a:rPr lang="ru-RU" b="1" u="sng" dirty="0" err="1" smtClean="0"/>
              <a:t>ієрархічної</a:t>
            </a:r>
            <a:r>
              <a:rPr lang="ru-RU" b="1" u="sng" dirty="0" smtClean="0"/>
              <a:t> </a:t>
            </a:r>
            <a:r>
              <a:rPr lang="ru-RU" b="1" u="sng" dirty="0" err="1" smtClean="0"/>
              <a:t>файлової</a:t>
            </a:r>
            <a:r>
              <a:rPr lang="ru-RU" b="1" u="sng" dirty="0" smtClean="0"/>
              <a:t> </a:t>
            </a:r>
            <a:r>
              <a:rPr lang="ru-RU" b="1" u="sng" dirty="0" err="1" smtClean="0"/>
              <a:t>системи</a:t>
            </a:r>
            <a:r>
              <a:rPr lang="ru-RU" b="1" u="sng" dirty="0" smtClean="0"/>
              <a:t>)</a:t>
            </a:r>
            <a:r>
              <a:rPr lang="en-US" b="1" u="sng" dirty="0" smtClean="0"/>
              <a:t>___</a:t>
            </a:r>
            <a:r>
              <a:rPr lang="en-US" dirty="0" smtClean="0"/>
              <a:t/>
            </a:r>
            <a:br>
              <a:rPr lang="en-US" dirty="0" smtClean="0"/>
            </a:br>
            <a:r>
              <a:rPr lang="en-US" dirty="0" smtClean="0"/>
              <a:t/>
            </a:r>
            <a:br>
              <a:rPr lang="en-US" dirty="0" smtClean="0"/>
            </a:br>
            <a:r>
              <a:rPr lang="en-US" dirty="0" smtClean="0"/>
              <a:t>Sound/ </a:t>
            </a:r>
            <a:r>
              <a:rPr lang="uk-UA" dirty="0" smtClean="0"/>
              <a:t>Пакет найвищого рівня </a:t>
            </a:r>
            <a:endParaRPr lang="en-US" dirty="0" smtClean="0"/>
          </a:p>
          <a:p>
            <a:r>
              <a:rPr lang="en-US" dirty="0" smtClean="0"/>
              <a:t>	</a:t>
            </a:r>
            <a:r>
              <a:rPr lang="uk-UA" dirty="0" smtClean="0"/>
              <a:t>__</a:t>
            </a:r>
            <a:r>
              <a:rPr lang="en-US" dirty="0" smtClean="0"/>
              <a:t>init__.py </a:t>
            </a:r>
            <a:r>
              <a:rPr lang="uk-UA" dirty="0" smtClean="0"/>
              <a:t>Ініціалізація звукового пакета </a:t>
            </a:r>
            <a:endParaRPr lang="en-US" dirty="0" smtClean="0"/>
          </a:p>
          <a:p>
            <a:r>
              <a:rPr lang="en-US" dirty="0" smtClean="0"/>
              <a:t>	Formats/ </a:t>
            </a:r>
            <a:r>
              <a:rPr lang="uk-UA" dirty="0" err="1" smtClean="0"/>
              <a:t>Підпакет</a:t>
            </a:r>
            <a:r>
              <a:rPr lang="uk-UA" dirty="0" smtClean="0"/>
              <a:t> конвертування форматів файлів </a:t>
            </a:r>
            <a:endParaRPr lang="en-US" dirty="0" smtClean="0"/>
          </a:p>
          <a:p>
            <a:r>
              <a:rPr lang="en-US" dirty="0" smtClean="0"/>
              <a:t>		</a:t>
            </a:r>
            <a:r>
              <a:rPr lang="uk-UA" dirty="0" smtClean="0"/>
              <a:t>__</a:t>
            </a:r>
            <a:r>
              <a:rPr lang="en-US" dirty="0" smtClean="0"/>
              <a:t>init__.py </a:t>
            </a:r>
          </a:p>
          <a:p>
            <a:r>
              <a:rPr lang="en-US" dirty="0" smtClean="0"/>
              <a:t>		wavread.py </a:t>
            </a:r>
          </a:p>
          <a:p>
            <a:r>
              <a:rPr lang="en-US" dirty="0" smtClean="0"/>
              <a:t>		wavwrite.py</a:t>
            </a:r>
          </a:p>
          <a:p>
            <a:r>
              <a:rPr lang="en-US" dirty="0" smtClean="0"/>
              <a:t>		aiffread.py</a:t>
            </a:r>
          </a:p>
          <a:p>
            <a:r>
              <a:rPr lang="en-US" dirty="0" smtClean="0"/>
              <a:t>		aiffwrite.py</a:t>
            </a:r>
          </a:p>
          <a:p>
            <a:r>
              <a:rPr lang="en-US" dirty="0" smtClean="0"/>
              <a:t>		... </a:t>
            </a:r>
          </a:p>
          <a:p>
            <a:r>
              <a:rPr lang="en-US" dirty="0" smtClean="0"/>
              <a:t>	Effects/ </a:t>
            </a:r>
            <a:r>
              <a:rPr lang="uk-UA" dirty="0" err="1" smtClean="0"/>
              <a:t>Підпакет</a:t>
            </a:r>
            <a:r>
              <a:rPr lang="uk-UA" dirty="0" smtClean="0"/>
              <a:t> звукових ефектів</a:t>
            </a:r>
            <a:endParaRPr lang="en-US" dirty="0" smtClean="0"/>
          </a:p>
          <a:p>
            <a:r>
              <a:rPr lang="en-US" dirty="0" smtClean="0"/>
              <a:t>		</a:t>
            </a:r>
            <a:r>
              <a:rPr lang="uk-UA" dirty="0" smtClean="0"/>
              <a:t> __</a:t>
            </a:r>
            <a:r>
              <a:rPr lang="en-US" dirty="0" smtClean="0"/>
              <a:t>init__.py </a:t>
            </a:r>
          </a:p>
          <a:p>
            <a:r>
              <a:rPr lang="en-US" dirty="0" smtClean="0"/>
              <a:t>		echo.py </a:t>
            </a:r>
          </a:p>
          <a:p>
            <a:r>
              <a:rPr lang="en-US" dirty="0" smtClean="0"/>
              <a:t>		surround.py </a:t>
            </a:r>
          </a:p>
          <a:p>
            <a:r>
              <a:rPr lang="en-US" dirty="0" smtClean="0"/>
              <a:t>		reverse.py </a:t>
            </a:r>
          </a:p>
          <a:p>
            <a:r>
              <a:rPr lang="en-US" dirty="0" smtClean="0"/>
              <a:t>	Filters/ </a:t>
            </a:r>
            <a:r>
              <a:rPr lang="uk-UA" dirty="0" err="1" smtClean="0"/>
              <a:t>Підпакет</a:t>
            </a:r>
            <a:r>
              <a:rPr lang="uk-UA" dirty="0" smtClean="0"/>
              <a:t> фільтрів </a:t>
            </a:r>
            <a:endParaRPr lang="en-US" dirty="0" smtClean="0"/>
          </a:p>
          <a:p>
            <a:r>
              <a:rPr lang="en-US" dirty="0" smtClean="0"/>
              <a:t>		</a:t>
            </a:r>
            <a:r>
              <a:rPr lang="uk-UA" dirty="0" smtClean="0"/>
              <a:t>__</a:t>
            </a:r>
            <a:r>
              <a:rPr lang="en-US" dirty="0" smtClean="0"/>
              <a:t>init__.py</a:t>
            </a:r>
          </a:p>
          <a:p>
            <a:r>
              <a:rPr lang="en-US" dirty="0" smtClean="0"/>
              <a:t>		equalizer.py</a:t>
            </a:r>
          </a:p>
          <a:p>
            <a:r>
              <a:rPr lang="en-US" dirty="0" smtClean="0"/>
              <a:t>		vocoder.py</a:t>
            </a:r>
            <a:r>
              <a:rPr lang="uk-UA" dirty="0" smtClean="0"/>
              <a:t/>
            </a:r>
            <a:br>
              <a:rPr lang="uk-UA" dirty="0" smtClean="0"/>
            </a:br>
            <a:r>
              <a:rPr lang="uk-UA" dirty="0" smtClean="0"/>
              <a:t>__________________________________________________________________</a:t>
            </a:r>
            <a:br>
              <a:rPr lang="uk-UA" dirty="0" smtClean="0"/>
            </a:br>
            <a:r>
              <a:rPr lang="en-US" b="1" dirty="0" smtClean="0"/>
              <a:t>import </a:t>
            </a:r>
            <a:r>
              <a:rPr lang="en-US" b="1" dirty="0" err="1" smtClean="0"/>
              <a:t>Sound.Effects.echo</a:t>
            </a:r>
            <a:r>
              <a:rPr lang="en-US" dirty="0" smtClean="0"/>
              <a:t/>
            </a:r>
            <a:br>
              <a:rPr lang="en-US" dirty="0" smtClean="0"/>
            </a:br>
            <a:r>
              <a:rPr lang="uk-UA" dirty="0" smtClean="0"/>
              <a:t>__________________________________________________________________</a:t>
            </a:r>
          </a:p>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25</a:t>
            </a:fld>
            <a:endParaRPr lang="en-US"/>
          </a:p>
        </p:txBody>
      </p:sp>
    </p:spTree>
    <p:extLst>
      <p:ext uri="{BB962C8B-B14F-4D97-AF65-F5344CB8AC3E}">
        <p14:creationId xmlns:p14="http://schemas.microsoft.com/office/powerpoint/2010/main" val="3728419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a:p>
        </p:txBody>
      </p:sp>
    </p:spTree>
    <p:extLst>
      <p:ext uri="{BB962C8B-B14F-4D97-AF65-F5344CB8AC3E}">
        <p14:creationId xmlns:p14="http://schemas.microsoft.com/office/powerpoint/2010/main" val="29470979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https://uk.wikibooks.org/wiki/%D0%9F%D1%96%D0%B4%D1%80%D1%83%D1%87%D0%BD%D0%B8%D0%BA_%D0%BC%D0%BE%D0%B2%D0%B8_Python/%D0%9C%D0%BE%D0%B4%D1%83%D0%BB%D1%96</a:t>
            </a:r>
            <a:br>
              <a:rPr lang="en-US" dirty="0" smtClean="0"/>
            </a:br>
            <a:r>
              <a:rPr lang="en-US" dirty="0" smtClean="0"/>
              <a:t/>
            </a:r>
            <a:br>
              <a:rPr lang="en-US" dirty="0" smtClean="0"/>
            </a:br>
            <a:r>
              <a:rPr lang="uk-UA" dirty="0" smtClean="0"/>
              <a:t>П</a:t>
            </a:r>
            <a:r>
              <a:rPr lang="uk-UA" sz="1200" b="0" i="0" kern="1200" dirty="0" smtClean="0">
                <a:solidFill>
                  <a:schemeClr val="tx1"/>
                </a:solidFill>
                <a:effectLst/>
                <a:latin typeface="+mn-lt"/>
                <a:ea typeface="+mn-ea"/>
                <a:cs typeface="+mn-cs"/>
              </a:rPr>
              <a:t>акети — це засіб організації іменного простору модулів </a:t>
            </a:r>
            <a:r>
              <a:rPr lang="uk-UA" sz="1200" b="0" i="0" kern="1200" dirty="0" err="1" smtClean="0">
                <a:solidFill>
                  <a:schemeClr val="tx1"/>
                </a:solidFill>
                <a:effectLst/>
                <a:latin typeface="+mn-lt"/>
                <a:ea typeface="+mn-ea"/>
                <a:cs typeface="+mn-cs"/>
              </a:rPr>
              <a:t>Пайтона</a:t>
            </a:r>
            <a:r>
              <a:rPr lang="uk-UA" sz="1200" b="0" i="0" kern="1200" dirty="0" smtClean="0">
                <a:solidFill>
                  <a:schemeClr val="tx1"/>
                </a:solidFill>
                <a:effectLst/>
                <a:latin typeface="+mn-lt"/>
                <a:ea typeface="+mn-ea"/>
                <a:cs typeface="+mn-cs"/>
              </a:rPr>
              <a:t> шляхом використання "нотації крапками" ("</a:t>
            </a:r>
            <a:r>
              <a:rPr lang="en-US" sz="1200" b="0" i="0" kern="1200" dirty="0" smtClean="0">
                <a:solidFill>
                  <a:schemeClr val="tx1"/>
                </a:solidFill>
                <a:effectLst/>
                <a:latin typeface="+mn-lt"/>
                <a:ea typeface="+mn-ea"/>
                <a:cs typeface="+mn-cs"/>
              </a:rPr>
              <a:t>dotted module names</a:t>
            </a:r>
            <a:r>
              <a:rPr lang="en-US" sz="1200" b="0" i="1" kern="1200" dirty="0" smtClean="0">
                <a:solidFill>
                  <a:schemeClr val="tx1"/>
                </a:solidFill>
                <a:effectLst/>
                <a:latin typeface="+mn-lt"/>
                <a:ea typeface="+mn-ea"/>
                <a:cs typeface="+mn-cs"/>
              </a:rPr>
              <a:t>). </a:t>
            </a:r>
            <a:r>
              <a:rPr lang="uk-UA" sz="1200" b="0" i="1" kern="1200" dirty="0" smtClean="0">
                <a:solidFill>
                  <a:schemeClr val="tx1"/>
                </a:solidFill>
                <a:effectLst/>
                <a:latin typeface="+mn-lt"/>
                <a:ea typeface="+mn-ea"/>
                <a:cs typeface="+mn-cs"/>
              </a:rPr>
              <a:t>Наприклад, назва модуля </a:t>
            </a:r>
            <a:r>
              <a:rPr lang="en-US" sz="1200" b="0" i="1" kern="1200" dirty="0" smtClean="0">
                <a:solidFill>
                  <a:schemeClr val="tx1"/>
                </a:solidFill>
                <a:effectLst/>
                <a:latin typeface="+mn-lt"/>
                <a:ea typeface="+mn-ea"/>
                <a:cs typeface="+mn-cs"/>
              </a:rPr>
              <a:t>A.B </a:t>
            </a:r>
            <a:r>
              <a:rPr lang="uk-UA" sz="1200" b="0" i="1" kern="1200" dirty="0" smtClean="0">
                <a:solidFill>
                  <a:schemeClr val="tx1"/>
                </a:solidFill>
                <a:effectLst/>
                <a:latin typeface="+mn-lt"/>
                <a:ea typeface="+mn-ea"/>
                <a:cs typeface="+mn-cs"/>
              </a:rPr>
              <a:t>вказує на </a:t>
            </a:r>
            <a:r>
              <a:rPr lang="uk-UA" sz="1200" b="0" i="1" kern="1200" dirty="0" err="1" smtClean="0">
                <a:solidFill>
                  <a:schemeClr val="tx1"/>
                </a:solidFill>
                <a:effectLst/>
                <a:latin typeface="+mn-lt"/>
                <a:ea typeface="+mn-ea"/>
                <a:cs typeface="+mn-cs"/>
              </a:rPr>
              <a:t>підмодуль</a:t>
            </a:r>
            <a:r>
              <a:rPr lang="uk-UA" sz="1200" b="0" i="1"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B" </a:t>
            </a:r>
            <a:r>
              <a:rPr lang="uk-UA" sz="1200" b="0" i="1" kern="1200" dirty="0" smtClean="0">
                <a:solidFill>
                  <a:schemeClr val="tx1"/>
                </a:solidFill>
                <a:effectLst/>
                <a:latin typeface="+mn-lt"/>
                <a:ea typeface="+mn-ea"/>
                <a:cs typeface="+mn-cs"/>
              </a:rPr>
              <a:t>у пакеті "</a:t>
            </a:r>
            <a:r>
              <a:rPr lang="en-US" sz="1200" b="0" i="1" kern="1200" dirty="0" smtClean="0">
                <a:solidFill>
                  <a:schemeClr val="tx1"/>
                </a:solidFill>
                <a:effectLst/>
                <a:latin typeface="+mn-lt"/>
                <a:ea typeface="+mn-ea"/>
                <a:cs typeface="+mn-cs"/>
              </a:rPr>
              <a:t>A". </a:t>
            </a:r>
            <a:r>
              <a:rPr lang="uk-UA" sz="1200" b="0" i="1" kern="1200" dirty="0" smtClean="0">
                <a:solidFill>
                  <a:schemeClr val="tx1"/>
                </a:solidFill>
                <a:effectLst/>
                <a:latin typeface="+mn-lt"/>
                <a:ea typeface="+mn-ea"/>
                <a:cs typeface="+mn-cs"/>
              </a:rPr>
              <a:t>Подібно до того як використання модулів позбавляє авторів зайвих </a:t>
            </a:r>
            <a:r>
              <a:rPr lang="uk-UA" sz="1200" b="0" i="1" kern="1200" dirty="0" err="1" smtClean="0">
                <a:solidFill>
                  <a:schemeClr val="tx1"/>
                </a:solidFill>
                <a:effectLst/>
                <a:latin typeface="+mn-lt"/>
                <a:ea typeface="+mn-ea"/>
                <a:cs typeface="+mn-cs"/>
              </a:rPr>
              <a:t>тривог</a:t>
            </a:r>
            <a:r>
              <a:rPr lang="uk-UA" sz="1200" b="0" i="1" kern="1200" dirty="0" smtClean="0">
                <a:solidFill>
                  <a:schemeClr val="tx1"/>
                </a:solidFill>
                <a:effectLst/>
                <a:latin typeface="+mn-lt"/>
                <a:ea typeface="+mn-ea"/>
                <a:cs typeface="+mn-cs"/>
              </a:rPr>
              <a:t> щодо назв глобальних змінних, визначених кимось іншим, використання назв модулів, з'єднаних крапками, допомагає авторам багатомодульних пакетів (як, скажімо, </a:t>
            </a:r>
            <a:r>
              <a:rPr lang="en-US" sz="1200" b="0" i="1" kern="1200" dirty="0" err="1" smtClean="0">
                <a:solidFill>
                  <a:schemeClr val="tx1"/>
                </a:solidFill>
                <a:effectLst/>
                <a:latin typeface="+mn-lt"/>
                <a:ea typeface="+mn-ea"/>
                <a:cs typeface="+mn-cs"/>
              </a:rPr>
              <a:t>NumPy</a:t>
            </a:r>
            <a:r>
              <a:rPr lang="en-US" sz="1200" b="0" i="1" kern="1200" dirty="0" smtClean="0">
                <a:solidFill>
                  <a:schemeClr val="tx1"/>
                </a:solidFill>
                <a:effectLst/>
                <a:latin typeface="+mn-lt"/>
                <a:ea typeface="+mn-ea"/>
                <a:cs typeface="+mn-cs"/>
              </a:rPr>
              <a:t> </a:t>
            </a:r>
            <a:r>
              <a:rPr lang="uk-UA" sz="1200" b="0" i="1" kern="1200" dirty="0" smtClean="0">
                <a:solidFill>
                  <a:schemeClr val="tx1"/>
                </a:solidFill>
                <a:effectLst/>
                <a:latin typeface="+mn-lt"/>
                <a:ea typeface="+mn-ea"/>
                <a:cs typeface="+mn-cs"/>
              </a:rPr>
              <a:t>чи графічної бібліотеки </a:t>
            </a:r>
            <a:r>
              <a:rPr lang="en-US" sz="1200" b="0" i="1" kern="1200" dirty="0" smtClean="0">
                <a:solidFill>
                  <a:schemeClr val="tx1"/>
                </a:solidFill>
                <a:effectLst/>
                <a:latin typeface="+mn-lt"/>
                <a:ea typeface="+mn-ea"/>
                <a:cs typeface="+mn-cs"/>
              </a:rPr>
              <a:t>Python Imaging Library) </a:t>
            </a:r>
            <a:r>
              <a:rPr lang="uk-UA" sz="1200" b="0" i="1" kern="1200" dirty="0" smtClean="0">
                <a:solidFill>
                  <a:schemeClr val="tx1"/>
                </a:solidFill>
                <a:effectLst/>
                <a:latin typeface="+mn-lt"/>
                <a:ea typeface="+mn-ea"/>
                <a:cs typeface="+mn-cs"/>
              </a:rPr>
              <a:t>уникати проблем, пов'язаних з використанням однакових назв модулів.</a:t>
            </a:r>
            <a:r>
              <a:rPr lang="en-US" dirty="0" smtClean="0"/>
              <a:t/>
            </a:r>
            <a:br>
              <a:rPr lang="en-US" dirty="0" smtClean="0"/>
            </a:br>
            <a:r>
              <a:rPr lang="en-US" dirty="0" smtClean="0"/>
              <a:t/>
            </a:r>
            <a:br>
              <a:rPr lang="en-US" dirty="0" smtClean="0"/>
            </a:br>
            <a:r>
              <a:rPr lang="en-US" b="1" u="sng" dirty="0" smtClean="0"/>
              <a:t>____</a:t>
            </a:r>
            <a:r>
              <a:rPr lang="ru-RU" b="1" u="sng" dirty="0" err="1" smtClean="0"/>
              <a:t>можлива</a:t>
            </a:r>
            <a:r>
              <a:rPr lang="ru-RU" b="1" u="sng" dirty="0" smtClean="0"/>
              <a:t> структура </a:t>
            </a:r>
            <a:r>
              <a:rPr lang="ru-RU" b="1" u="sng" dirty="0" err="1" smtClean="0"/>
              <a:t>вашого</a:t>
            </a:r>
            <a:r>
              <a:rPr lang="ru-RU" b="1" u="sng" dirty="0" smtClean="0"/>
              <a:t> пакета (</a:t>
            </a:r>
            <a:r>
              <a:rPr lang="ru-RU" b="1" u="sng" dirty="0" err="1" smtClean="0"/>
              <a:t>виражену</a:t>
            </a:r>
            <a:r>
              <a:rPr lang="ru-RU" b="1" u="sng" dirty="0" smtClean="0"/>
              <a:t> у </a:t>
            </a:r>
            <a:r>
              <a:rPr lang="ru-RU" b="1" u="sng" dirty="0" err="1" smtClean="0"/>
              <a:t>термінах</a:t>
            </a:r>
            <a:r>
              <a:rPr lang="ru-RU" b="1" u="sng" dirty="0" smtClean="0"/>
              <a:t> </a:t>
            </a:r>
            <a:r>
              <a:rPr lang="ru-RU" b="1" u="sng" dirty="0" err="1" smtClean="0"/>
              <a:t>ієрархічної</a:t>
            </a:r>
            <a:r>
              <a:rPr lang="ru-RU" b="1" u="sng" dirty="0" smtClean="0"/>
              <a:t> </a:t>
            </a:r>
            <a:r>
              <a:rPr lang="ru-RU" b="1" u="sng" dirty="0" err="1" smtClean="0"/>
              <a:t>файлової</a:t>
            </a:r>
            <a:r>
              <a:rPr lang="ru-RU" b="1" u="sng" dirty="0" smtClean="0"/>
              <a:t> </a:t>
            </a:r>
            <a:r>
              <a:rPr lang="ru-RU" b="1" u="sng" dirty="0" err="1" smtClean="0"/>
              <a:t>системи</a:t>
            </a:r>
            <a:r>
              <a:rPr lang="ru-RU" b="1" u="sng" dirty="0" smtClean="0"/>
              <a:t>)</a:t>
            </a:r>
            <a:r>
              <a:rPr lang="en-US" b="1" u="sng" dirty="0" smtClean="0"/>
              <a:t>___</a:t>
            </a:r>
            <a:r>
              <a:rPr lang="en-US" dirty="0" smtClean="0"/>
              <a:t/>
            </a:r>
            <a:br>
              <a:rPr lang="en-US" dirty="0" smtClean="0"/>
            </a:br>
            <a:r>
              <a:rPr lang="en-US" dirty="0" smtClean="0"/>
              <a:t/>
            </a:r>
            <a:br>
              <a:rPr lang="en-US" dirty="0" smtClean="0"/>
            </a:br>
            <a:r>
              <a:rPr lang="en-US" dirty="0" smtClean="0"/>
              <a:t>Sound/ </a:t>
            </a:r>
            <a:r>
              <a:rPr lang="uk-UA" dirty="0" smtClean="0"/>
              <a:t>Пакет найвищого рівня </a:t>
            </a:r>
            <a:endParaRPr lang="en-US" dirty="0" smtClean="0"/>
          </a:p>
          <a:p>
            <a:r>
              <a:rPr lang="en-US" dirty="0" smtClean="0"/>
              <a:t>	</a:t>
            </a:r>
            <a:r>
              <a:rPr lang="uk-UA" dirty="0" smtClean="0"/>
              <a:t>__</a:t>
            </a:r>
            <a:r>
              <a:rPr lang="en-US" dirty="0" smtClean="0"/>
              <a:t>init__.py </a:t>
            </a:r>
            <a:r>
              <a:rPr lang="uk-UA" dirty="0" smtClean="0"/>
              <a:t>Ініціалізація звукового пакета </a:t>
            </a:r>
            <a:endParaRPr lang="en-US" dirty="0" smtClean="0"/>
          </a:p>
          <a:p>
            <a:r>
              <a:rPr lang="en-US" dirty="0" smtClean="0"/>
              <a:t>	Formats/ </a:t>
            </a:r>
            <a:r>
              <a:rPr lang="uk-UA" dirty="0" err="1" smtClean="0"/>
              <a:t>Підпакет</a:t>
            </a:r>
            <a:r>
              <a:rPr lang="uk-UA" dirty="0" smtClean="0"/>
              <a:t> конвертування форматів файлів </a:t>
            </a:r>
            <a:endParaRPr lang="en-US" dirty="0" smtClean="0"/>
          </a:p>
          <a:p>
            <a:r>
              <a:rPr lang="en-US" dirty="0" smtClean="0"/>
              <a:t>		</a:t>
            </a:r>
            <a:r>
              <a:rPr lang="uk-UA" dirty="0" smtClean="0"/>
              <a:t>__</a:t>
            </a:r>
            <a:r>
              <a:rPr lang="en-US" dirty="0" smtClean="0"/>
              <a:t>init__.py </a:t>
            </a:r>
          </a:p>
          <a:p>
            <a:r>
              <a:rPr lang="en-US" dirty="0" smtClean="0"/>
              <a:t>		wavread.py </a:t>
            </a:r>
          </a:p>
          <a:p>
            <a:r>
              <a:rPr lang="en-US" dirty="0" smtClean="0"/>
              <a:t>		wavwrite.py</a:t>
            </a:r>
          </a:p>
          <a:p>
            <a:r>
              <a:rPr lang="en-US" dirty="0" smtClean="0"/>
              <a:t>		aiffread.py</a:t>
            </a:r>
          </a:p>
          <a:p>
            <a:r>
              <a:rPr lang="en-US" dirty="0" smtClean="0"/>
              <a:t>		aiffwrite.py</a:t>
            </a:r>
          </a:p>
          <a:p>
            <a:r>
              <a:rPr lang="en-US" dirty="0" smtClean="0"/>
              <a:t>		... </a:t>
            </a:r>
          </a:p>
          <a:p>
            <a:r>
              <a:rPr lang="en-US" dirty="0" smtClean="0"/>
              <a:t>	Effects/ </a:t>
            </a:r>
            <a:r>
              <a:rPr lang="uk-UA" dirty="0" err="1" smtClean="0"/>
              <a:t>Підпакет</a:t>
            </a:r>
            <a:r>
              <a:rPr lang="uk-UA" dirty="0" smtClean="0"/>
              <a:t> звукових ефектів</a:t>
            </a:r>
            <a:endParaRPr lang="en-US" dirty="0" smtClean="0"/>
          </a:p>
          <a:p>
            <a:r>
              <a:rPr lang="en-US" dirty="0" smtClean="0"/>
              <a:t>		</a:t>
            </a:r>
            <a:r>
              <a:rPr lang="uk-UA" dirty="0" smtClean="0"/>
              <a:t> __</a:t>
            </a:r>
            <a:r>
              <a:rPr lang="en-US" dirty="0" smtClean="0"/>
              <a:t>init__.py </a:t>
            </a:r>
          </a:p>
          <a:p>
            <a:r>
              <a:rPr lang="en-US" dirty="0" smtClean="0"/>
              <a:t>		echo.py </a:t>
            </a:r>
          </a:p>
          <a:p>
            <a:r>
              <a:rPr lang="en-US" dirty="0" smtClean="0"/>
              <a:t>		surround.py </a:t>
            </a:r>
          </a:p>
          <a:p>
            <a:r>
              <a:rPr lang="en-US" dirty="0" smtClean="0"/>
              <a:t>		reverse.py </a:t>
            </a:r>
          </a:p>
          <a:p>
            <a:r>
              <a:rPr lang="en-US" dirty="0" smtClean="0"/>
              <a:t>	Filters/ </a:t>
            </a:r>
            <a:r>
              <a:rPr lang="uk-UA" dirty="0" err="1" smtClean="0"/>
              <a:t>Підпакет</a:t>
            </a:r>
            <a:r>
              <a:rPr lang="uk-UA" dirty="0" smtClean="0"/>
              <a:t> фільтрів </a:t>
            </a:r>
            <a:endParaRPr lang="en-US" dirty="0" smtClean="0"/>
          </a:p>
          <a:p>
            <a:r>
              <a:rPr lang="en-US" dirty="0" smtClean="0"/>
              <a:t>		</a:t>
            </a:r>
            <a:r>
              <a:rPr lang="uk-UA" dirty="0" smtClean="0"/>
              <a:t>__</a:t>
            </a:r>
            <a:r>
              <a:rPr lang="en-US" dirty="0" smtClean="0"/>
              <a:t>init__.py</a:t>
            </a:r>
          </a:p>
          <a:p>
            <a:r>
              <a:rPr lang="en-US" dirty="0" smtClean="0"/>
              <a:t>		equalizer.py</a:t>
            </a:r>
          </a:p>
          <a:p>
            <a:r>
              <a:rPr lang="en-US" dirty="0" smtClean="0"/>
              <a:t>		vocoder.py</a:t>
            </a:r>
            <a:r>
              <a:rPr lang="uk-UA" dirty="0" smtClean="0"/>
              <a:t/>
            </a:r>
            <a:br>
              <a:rPr lang="uk-UA" dirty="0" smtClean="0"/>
            </a:br>
            <a:r>
              <a:rPr lang="uk-UA" dirty="0" smtClean="0"/>
              <a:t>__________________________________________________________________</a:t>
            </a:r>
            <a:br>
              <a:rPr lang="uk-UA" dirty="0" smtClean="0"/>
            </a:br>
            <a:r>
              <a:rPr lang="en-US" b="1" dirty="0" smtClean="0"/>
              <a:t>import </a:t>
            </a:r>
            <a:r>
              <a:rPr lang="en-US" b="1" dirty="0" err="1" smtClean="0"/>
              <a:t>Sound.Effects.echo</a:t>
            </a:r>
            <a:r>
              <a:rPr lang="en-US" dirty="0" smtClean="0"/>
              <a:t/>
            </a:r>
            <a:br>
              <a:rPr lang="en-US" dirty="0" smtClean="0"/>
            </a:br>
            <a:r>
              <a:rPr lang="uk-UA" dirty="0" smtClean="0"/>
              <a:t>__________________________________________________________________</a:t>
            </a:r>
          </a:p>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26</a:t>
            </a:fld>
            <a:endParaRPr lang="en-US"/>
          </a:p>
        </p:txBody>
      </p:sp>
    </p:spTree>
    <p:extLst>
      <p:ext uri="{BB962C8B-B14F-4D97-AF65-F5344CB8AC3E}">
        <p14:creationId xmlns:p14="http://schemas.microsoft.com/office/powerpoint/2010/main" val="3778289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27</a:t>
            </a:fld>
            <a:endParaRPr lang="en-US"/>
          </a:p>
        </p:txBody>
      </p:sp>
    </p:spTree>
    <p:extLst>
      <p:ext uri="{BB962C8B-B14F-4D97-AF65-F5344CB8AC3E}">
        <p14:creationId xmlns:p14="http://schemas.microsoft.com/office/powerpoint/2010/main" val="4159798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28</a:t>
            </a:fld>
            <a:endParaRPr lang="en-US"/>
          </a:p>
        </p:txBody>
      </p:sp>
    </p:spTree>
    <p:extLst>
      <p:ext uri="{BB962C8B-B14F-4D97-AF65-F5344CB8AC3E}">
        <p14:creationId xmlns:p14="http://schemas.microsoft.com/office/powerpoint/2010/main" val="23858061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29</a:t>
            </a:fld>
            <a:endParaRPr lang="en-US"/>
          </a:p>
        </p:txBody>
      </p:sp>
    </p:spTree>
    <p:extLst>
      <p:ext uri="{BB962C8B-B14F-4D97-AF65-F5344CB8AC3E}">
        <p14:creationId xmlns:p14="http://schemas.microsoft.com/office/powerpoint/2010/main" val="25964918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pip  «Pip Installs Packages» </a:t>
            </a:r>
            <a:r>
              <a:rPr lang="en-US" dirty="0" smtClean="0"/>
              <a:t>— </a:t>
            </a:r>
            <a:r>
              <a:rPr lang="uk-UA" dirty="0" smtClean="0"/>
              <a:t>система керування пакетами, яка використовується для встановлення та управління програмними пакетами, які написані на </a:t>
            </a:r>
            <a:r>
              <a:rPr lang="en-US" dirty="0" smtClean="0"/>
              <a:t>Python.</a:t>
            </a:r>
            <a:br>
              <a:rPr lang="en-US" dirty="0" smtClean="0"/>
            </a:br>
            <a:r>
              <a:rPr lang="en-US" dirty="0" smtClean="0"/>
              <a:t/>
            </a:r>
            <a:br>
              <a:rPr lang="en-US" dirty="0" smtClean="0"/>
            </a:br>
            <a:r>
              <a:rPr lang="uk-UA" dirty="0" smtClean="0"/>
              <a:t>Багато пакетів можна знайти в </a:t>
            </a:r>
            <a:r>
              <a:rPr lang="en-US" b="1" dirty="0" smtClean="0"/>
              <a:t>Python Package Index (</a:t>
            </a:r>
            <a:r>
              <a:rPr lang="en-US" b="1" dirty="0" err="1" smtClean="0"/>
              <a:t>PyPI</a:t>
            </a:r>
            <a:r>
              <a:rPr lang="en-US" b="1" dirty="0" smtClean="0"/>
              <a:t> - https://pypi.python.org/pypi). </a:t>
            </a:r>
            <a:br>
              <a:rPr lang="en-US" b="1" dirty="0" smtClean="0"/>
            </a:br>
            <a:r>
              <a:rPr lang="en-US" b="0" dirty="0" err="1" smtClean="0"/>
              <a:t>CheeseShop</a:t>
            </a:r>
            <a:r>
              <a:rPr lang="en-US" b="0" dirty="0" smtClean="0"/>
              <a:t> is a secret code name for Python Package Index also known as </a:t>
            </a:r>
            <a:r>
              <a:rPr lang="en-US" b="0" dirty="0" err="1" smtClean="0"/>
              <a:t>PyPI</a:t>
            </a:r>
            <a:r>
              <a:rPr lang="en-US" b="0" dirty="0" smtClean="0"/>
              <a:t> </a:t>
            </a:r>
            <a:r>
              <a:rPr lang="en-US" sz="1200" b="0" i="0" kern="1200" dirty="0" smtClean="0">
                <a:solidFill>
                  <a:schemeClr val="tx1"/>
                </a:solidFill>
                <a:effectLst/>
                <a:latin typeface="+mn-lt"/>
                <a:ea typeface="+mn-ea"/>
                <a:cs typeface="+mn-cs"/>
              </a:rPr>
              <a:t> name refers to the </a:t>
            </a:r>
            <a:r>
              <a:rPr lang="en-US" sz="1200" b="0" i="0" u="none" strike="noStrike" kern="1200" dirty="0" smtClean="0">
                <a:solidFill>
                  <a:schemeClr val="tx1"/>
                </a:solidFill>
                <a:effectLst/>
                <a:latin typeface="+mn-lt"/>
                <a:ea typeface="+mn-ea"/>
                <a:cs typeface="+mn-cs"/>
                <a:hlinkClick r:id="rId3"/>
              </a:rPr>
              <a:t>Cheese Shop sketch</a:t>
            </a:r>
            <a:r>
              <a:rPr lang="en-US" sz="1200" b="0" i="0" kern="1200" dirty="0" smtClean="0">
                <a:solidFill>
                  <a:schemeClr val="tx1"/>
                </a:solidFill>
                <a:effectLst/>
                <a:latin typeface="+mn-lt"/>
                <a:ea typeface="+mn-ea"/>
                <a:cs typeface="+mn-cs"/>
              </a:rPr>
              <a:t> </a:t>
            </a:r>
            <a:r>
              <a:rPr lang="en-US" b="0" dirty="0" smtClean="0"/>
              <a:t> https://www.youtube.com/watch?v=B3KBuQHHKx0</a:t>
            </a:r>
            <a:r>
              <a:rPr lang="en-US" dirty="0" smtClean="0"/>
              <a:t/>
            </a:r>
            <a:br>
              <a:rPr lang="en-US" dirty="0" smtClean="0"/>
            </a:br>
            <a:r>
              <a:rPr lang="en-US" dirty="0" smtClean="0"/>
              <a:t/>
            </a:r>
            <a:br>
              <a:rPr lang="en-US" dirty="0" smtClean="0"/>
            </a:br>
            <a:r>
              <a:rPr lang="en-US" dirty="0" smtClean="0"/>
              <a:t>https://pip.pypa.io/en/latest/installing/</a:t>
            </a:r>
            <a:br>
              <a:rPr lang="en-US" dirty="0" smtClean="0"/>
            </a:br>
            <a:r>
              <a:rPr lang="en-US" dirty="0" smtClean="0"/>
              <a:t/>
            </a:r>
            <a:br>
              <a:rPr lang="en-US" dirty="0" smtClean="0"/>
            </a:br>
            <a:r>
              <a:rPr lang="en-US" dirty="0" smtClean="0"/>
              <a:t>command for update pip : </a:t>
            </a:r>
            <a:r>
              <a:rPr lang="en-US" b="1" dirty="0" smtClean="0"/>
              <a:t>python -m pip install -U pip </a:t>
            </a:r>
            <a:r>
              <a:rPr lang="en-US" dirty="0" smtClean="0"/>
              <a:t/>
            </a:r>
            <a:br>
              <a:rPr lang="en-US" dirty="0" smtClean="0"/>
            </a:br>
            <a:r>
              <a:rPr lang="en-US" dirty="0" smtClean="0"/>
              <a:t>check version : </a:t>
            </a:r>
            <a:r>
              <a:rPr lang="en-US" b="1" dirty="0" smtClean="0"/>
              <a:t>pip –V</a:t>
            </a:r>
            <a:r>
              <a:rPr lang="en-US" dirty="0" smtClean="0"/>
              <a:t/>
            </a:r>
            <a:br>
              <a:rPr lang="en-US" dirty="0" smtClean="0"/>
            </a:br>
            <a:r>
              <a:rPr lang="en-US" dirty="0" smtClean="0"/>
              <a:t/>
            </a:r>
            <a:br>
              <a:rPr lang="en-US" dirty="0" smtClean="0"/>
            </a:br>
            <a:r>
              <a:rPr lang="en-US" dirty="0" smtClean="0"/>
              <a:t>http://docs.python-guide.org/en/latest/dev/virtualenvs/ </a:t>
            </a:r>
          </a:p>
          <a:p>
            <a:endParaRPr lang="en-US" dirty="0" smtClean="0"/>
          </a:p>
          <a:p>
            <a:r>
              <a:rPr lang="uk-UA" dirty="0" smtClean="0"/>
              <a:t>Одна з головних переваг </a:t>
            </a:r>
            <a:r>
              <a:rPr lang="en-US" dirty="0" smtClean="0"/>
              <a:t>pip </a:t>
            </a:r>
            <a:r>
              <a:rPr lang="uk-UA" dirty="0" smtClean="0"/>
              <a:t>це простота інтерфейсу командного рядка, яка дозволяє встановити пакети </a:t>
            </a:r>
            <a:r>
              <a:rPr lang="en-US" dirty="0" smtClean="0"/>
              <a:t>Python </a:t>
            </a:r>
            <a:r>
              <a:rPr lang="uk-UA" dirty="0" smtClean="0"/>
              <a:t>простою командою:</a:t>
            </a:r>
          </a:p>
          <a:p>
            <a:r>
              <a:rPr lang="en-US" b="1" dirty="0" smtClean="0"/>
              <a:t>pip install some-package-name</a:t>
            </a:r>
          </a:p>
          <a:p>
            <a:r>
              <a:rPr lang="uk-UA" dirty="0" smtClean="0"/>
              <a:t>Так само просто і видаляти пакети:</a:t>
            </a:r>
          </a:p>
          <a:p>
            <a:r>
              <a:rPr lang="en-US" b="1" dirty="0" smtClean="0"/>
              <a:t>pip uninstall some-package-name</a:t>
            </a:r>
          </a:p>
          <a:p>
            <a:r>
              <a:rPr lang="uk-UA" dirty="0" smtClean="0"/>
              <a:t>Головне, що </a:t>
            </a:r>
            <a:r>
              <a:rPr lang="en-US" dirty="0" smtClean="0"/>
              <a:t>pip </a:t>
            </a:r>
            <a:r>
              <a:rPr lang="uk-UA" dirty="0" smtClean="0"/>
              <a:t>надає можливість керувати всіма пакетами та їх версіями. Це зазвичай робиться за допомогою файлу </a:t>
            </a:r>
            <a:r>
              <a:rPr lang="en-US" dirty="0" smtClean="0"/>
              <a:t>requirements.txt.[5] </a:t>
            </a:r>
            <a:r>
              <a:rPr lang="uk-UA" dirty="0" smtClean="0"/>
              <a:t>Що дозволяє ефективно відтворювати весь необхідний список пакетів в окремому оточенні (наприклад, на іншому комп'ютері) або у віртуальному оточенні. Це досягається за допомогою правильно відформатованого файлу </a:t>
            </a:r>
            <a:r>
              <a:rPr lang="en-US" dirty="0" smtClean="0"/>
              <a:t>requirements.txt </a:t>
            </a:r>
            <a:r>
              <a:rPr lang="uk-UA" dirty="0" smtClean="0"/>
              <a:t>і наступної команди:</a:t>
            </a:r>
          </a:p>
          <a:p>
            <a:r>
              <a:rPr lang="en-US" b="1" dirty="0" smtClean="0"/>
              <a:t>pip install -r requirements.txt</a:t>
            </a:r>
          </a:p>
          <a:p>
            <a:r>
              <a:rPr lang="uk-UA" dirty="0" smtClean="0"/>
              <a:t>Встановлення деяких пакетів для конкретних версій </a:t>
            </a:r>
            <a:r>
              <a:rPr lang="en-US" dirty="0" smtClean="0"/>
              <a:t>python, </a:t>
            </a:r>
            <a:r>
              <a:rPr lang="uk-UA" dirty="0" smtClean="0"/>
              <a:t>де ${</a:t>
            </a:r>
            <a:r>
              <a:rPr lang="en-US" dirty="0" smtClean="0"/>
              <a:t>version} </a:t>
            </a:r>
            <a:r>
              <a:rPr lang="uk-UA" dirty="0" smtClean="0"/>
              <a:t>замінюється на 2, 3, 3.6, і т. д.:</a:t>
            </a:r>
          </a:p>
          <a:p>
            <a:r>
              <a:rPr lang="en-US" b="1" dirty="0" smtClean="0"/>
              <a:t>pip${version} install some-package-name</a:t>
            </a:r>
            <a:br>
              <a:rPr lang="en-US" b="1" dirty="0" smtClean="0"/>
            </a:br>
            <a:r>
              <a:rPr lang="en-US" b="1" dirty="0" smtClean="0"/>
              <a:t/>
            </a:r>
            <a:br>
              <a:rPr lang="en-US" b="1" dirty="0" smtClean="0"/>
            </a:br>
            <a:r>
              <a:rPr lang="en-US" sz="1200" b="0" i="1" u="none" strike="noStrike" kern="1200" dirty="0" smtClean="0">
                <a:solidFill>
                  <a:schemeClr val="tx1"/>
                </a:solidFill>
                <a:effectLst/>
                <a:latin typeface="+mn-lt"/>
                <a:ea typeface="+mn-ea"/>
                <a:cs typeface="+mn-cs"/>
                <a:hlinkClick r:id="rId4" tooltip="(in Python Packaging User Guide v)"/>
              </a:rPr>
              <a:t>requirement specifier</a:t>
            </a:r>
            <a:r>
              <a:rPr lang="en-US" sz="1200" b="0" i="1" u="none" strike="noStrike" kern="1200" dirty="0" smtClean="0">
                <a:solidFill>
                  <a:schemeClr val="tx1"/>
                </a:solidFill>
                <a:effectLst/>
                <a:latin typeface="+mn-lt"/>
                <a:ea typeface="+mn-ea"/>
                <a:cs typeface="+mn-cs"/>
              </a:rPr>
              <a:t/>
            </a:r>
            <a:br>
              <a:rPr lang="en-US" sz="1200" b="0" i="1" u="none" strike="noStrike" kern="1200" dirty="0" smtClean="0">
                <a:solidFill>
                  <a:schemeClr val="tx1"/>
                </a:solidFill>
                <a:effectLst/>
                <a:latin typeface="+mn-lt"/>
                <a:ea typeface="+mn-ea"/>
                <a:cs typeface="+mn-cs"/>
              </a:rPr>
            </a:br>
            <a:r>
              <a:rPr lang="en-US" dirty="0" err="1" smtClean="0"/>
              <a:t>SomeProject</a:t>
            </a:r>
            <a:r>
              <a:rPr lang="en-US" dirty="0" smtClean="0"/>
              <a:t> </a:t>
            </a:r>
            <a:r>
              <a:rPr lang="en-US" dirty="0" err="1" smtClean="0"/>
              <a:t>SomeProject</a:t>
            </a:r>
            <a:r>
              <a:rPr lang="en-US" dirty="0" smtClean="0"/>
              <a:t> == 1.3</a:t>
            </a:r>
          </a:p>
          <a:p>
            <a:r>
              <a:rPr lang="en-US" dirty="0" err="1" smtClean="0"/>
              <a:t>SomeProject</a:t>
            </a:r>
            <a:r>
              <a:rPr lang="en-US" dirty="0" smtClean="0"/>
              <a:t> &gt;=1.2,&lt;.2.0</a:t>
            </a:r>
          </a:p>
          <a:p>
            <a:r>
              <a:rPr lang="en-US" dirty="0" err="1" smtClean="0"/>
              <a:t>SomeProject</a:t>
            </a:r>
            <a:r>
              <a:rPr lang="en-US" dirty="0" smtClean="0"/>
              <a:t>[foo, bar]</a:t>
            </a:r>
          </a:p>
          <a:p>
            <a:r>
              <a:rPr lang="en-US" dirty="0" err="1" smtClean="0"/>
              <a:t>SomeProject</a:t>
            </a:r>
            <a:r>
              <a:rPr lang="en-US" dirty="0" smtClean="0"/>
              <a:t>~=1.4.2</a:t>
            </a:r>
            <a:endParaRPr lang="uk-UA" b="1" dirty="0"/>
          </a:p>
        </p:txBody>
      </p:sp>
      <p:sp>
        <p:nvSpPr>
          <p:cNvPr id="4" name="Slide Number Placeholder 3"/>
          <p:cNvSpPr>
            <a:spLocks noGrp="1"/>
          </p:cNvSpPr>
          <p:nvPr>
            <p:ph type="sldNum" sz="quarter" idx="10"/>
          </p:nvPr>
        </p:nvSpPr>
        <p:spPr/>
        <p:txBody>
          <a:bodyPr/>
          <a:lstStyle/>
          <a:p>
            <a:fld id="{257FE32B-5B86-4BB5-B922-A36980673737}" type="slidenum">
              <a:rPr lang="en-US" smtClean="0"/>
              <a:t>30</a:t>
            </a:fld>
            <a:endParaRPr lang="en-US"/>
          </a:p>
        </p:txBody>
      </p:sp>
    </p:spTree>
    <p:extLst>
      <p:ext uri="{BB962C8B-B14F-4D97-AF65-F5344CB8AC3E}">
        <p14:creationId xmlns:p14="http://schemas.microsoft.com/office/powerpoint/2010/main" val="19285931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b="1" dirty="0"/>
          </a:p>
        </p:txBody>
      </p:sp>
      <p:sp>
        <p:nvSpPr>
          <p:cNvPr id="4" name="Slide Number Placeholder 3"/>
          <p:cNvSpPr>
            <a:spLocks noGrp="1"/>
          </p:cNvSpPr>
          <p:nvPr>
            <p:ph type="sldNum" sz="quarter" idx="10"/>
          </p:nvPr>
        </p:nvSpPr>
        <p:spPr/>
        <p:txBody>
          <a:bodyPr/>
          <a:lstStyle/>
          <a:p>
            <a:fld id="{257FE32B-5B86-4BB5-B922-A36980673737}" type="slidenum">
              <a:rPr lang="en-US" smtClean="0"/>
              <a:t>31</a:t>
            </a:fld>
            <a:endParaRPr lang="en-US"/>
          </a:p>
        </p:txBody>
      </p:sp>
    </p:spTree>
    <p:extLst>
      <p:ext uri="{BB962C8B-B14F-4D97-AF65-F5344CB8AC3E}">
        <p14:creationId xmlns:p14="http://schemas.microsoft.com/office/powerpoint/2010/main" val="14000592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32</a:t>
            </a:fld>
            <a:endParaRPr lang="en-US"/>
          </a:p>
        </p:txBody>
      </p:sp>
    </p:spTree>
    <p:extLst>
      <p:ext uri="{BB962C8B-B14F-4D97-AF65-F5344CB8AC3E}">
        <p14:creationId xmlns:p14="http://schemas.microsoft.com/office/powerpoint/2010/main" val="28737166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https://pip.readthedocs.io/en/1.1/requirements.html</a:t>
            </a:r>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33</a:t>
            </a:fld>
            <a:endParaRPr lang="en-US"/>
          </a:p>
        </p:txBody>
      </p:sp>
    </p:spTree>
    <p:extLst>
      <p:ext uri="{BB962C8B-B14F-4D97-AF65-F5344CB8AC3E}">
        <p14:creationId xmlns:p14="http://schemas.microsoft.com/office/powerpoint/2010/main" val="18472183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keep your environment consistent, it’s a good idea to “freeze” the current state of the environment packages. To do this, run</a:t>
            </a:r>
          </a:p>
          <a:p>
            <a:endParaRPr lang="en-US" dirty="0" smtClean="0"/>
          </a:p>
          <a:p>
            <a:r>
              <a:rPr lang="en-US" dirty="0" smtClean="0"/>
              <a:t>$ pip freeze &gt; requirements.txt</a:t>
            </a:r>
          </a:p>
          <a:p>
            <a:r>
              <a:rPr lang="en-US" dirty="0" smtClean="0"/>
              <a:t>This will create a requirements.txt file, which contains a simple list of all the packages in the current environment, and their respective versions. You can see the list of installed packages without the requirements format using “pip list”. Later it will be easier for a different developer (or you, if you need to re-create the environment) to install the same packages using the same versions:</a:t>
            </a:r>
          </a:p>
          <a:p>
            <a:endParaRPr lang="en-US" dirty="0" smtClean="0"/>
          </a:p>
          <a:p>
            <a:r>
              <a:rPr lang="en-US" dirty="0" smtClean="0"/>
              <a:t>$ pip install -r requirements.txt</a:t>
            </a:r>
          </a:p>
          <a:p>
            <a:r>
              <a:rPr lang="en-US" dirty="0" smtClean="0"/>
              <a:t>This can help ensure consistency across installations, across deployments, and across developers.</a:t>
            </a:r>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34</a:t>
            </a:fld>
            <a:endParaRPr lang="en-US"/>
          </a:p>
        </p:txBody>
      </p:sp>
    </p:spTree>
    <p:extLst>
      <p:ext uri="{BB962C8B-B14F-4D97-AF65-F5344CB8AC3E}">
        <p14:creationId xmlns:p14="http://schemas.microsoft.com/office/powerpoint/2010/main" val="32335295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35</a:t>
            </a:fld>
            <a:endParaRPr lang="en-US"/>
          </a:p>
        </p:txBody>
      </p:sp>
    </p:spTree>
    <p:extLst>
      <p:ext uri="{BB962C8B-B14F-4D97-AF65-F5344CB8AC3E}">
        <p14:creationId xmlns:p14="http://schemas.microsoft.com/office/powerpoint/2010/main" val="3286359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a:p>
        </p:txBody>
      </p:sp>
    </p:spTree>
    <p:extLst>
      <p:ext uri="{BB962C8B-B14F-4D97-AF65-F5344CB8AC3E}">
        <p14:creationId xmlns:p14="http://schemas.microsoft.com/office/powerpoint/2010/main" val="25727561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http://www.pythonforbeginners.com/basics/how-to-use-python-virtualenv</a:t>
            </a:r>
            <a:br>
              <a:rPr lang="en-US" dirty="0" smtClean="0"/>
            </a:br>
            <a:r>
              <a:rPr lang="en-US" dirty="0" smtClean="0"/>
              <a:t>http://docs.python-guide.org/en/latest/dev/virtualenvs/</a:t>
            </a:r>
            <a:br>
              <a:rPr lang="en-US" dirty="0" smtClean="0"/>
            </a:br>
            <a:r>
              <a:rPr lang="en-US" dirty="0" smtClean="0"/>
              <a:t/>
            </a:r>
            <a:br>
              <a:rPr lang="en-US" dirty="0" smtClean="0"/>
            </a:br>
            <a:r>
              <a:rPr lang="en-US" dirty="0" err="1" smtClean="0"/>
              <a:t>virtualenv</a:t>
            </a:r>
            <a:r>
              <a:rPr lang="en-US" dirty="0" smtClean="0"/>
              <a:t> –version</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Create a virtual environment for a project: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cd </a:t>
            </a:r>
            <a:r>
              <a:rPr lang="en-US" sz="1200" b="0" i="0" kern="1200" dirty="0" err="1" smtClean="0">
                <a:solidFill>
                  <a:schemeClr val="tx1"/>
                </a:solidFill>
                <a:effectLst/>
                <a:latin typeface="+mn-lt"/>
                <a:ea typeface="+mn-ea"/>
                <a:cs typeface="+mn-cs"/>
              </a:rPr>
              <a:t>my_project_folder</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virtualenv</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my_project</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You can also use the Python interpreter of your choice (like python2.7).</a:t>
            </a:r>
          </a:p>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virtualenv</a:t>
            </a:r>
            <a:r>
              <a:rPr lang="en-US" sz="1200" b="0" i="0" kern="1200" dirty="0" smtClean="0">
                <a:solidFill>
                  <a:schemeClr val="tx1"/>
                </a:solidFill>
                <a:effectLst/>
                <a:latin typeface="+mn-lt"/>
                <a:ea typeface="+mn-ea"/>
                <a:cs typeface="+mn-cs"/>
              </a:rPr>
              <a:t> -p /</a:t>
            </a:r>
            <a:r>
              <a:rPr lang="en-US" sz="1200" b="0" i="0" kern="1200" dirty="0" err="1" smtClean="0">
                <a:solidFill>
                  <a:schemeClr val="tx1"/>
                </a:solidFill>
                <a:effectLst/>
                <a:latin typeface="+mn-lt"/>
                <a:ea typeface="+mn-ea"/>
                <a:cs typeface="+mn-cs"/>
              </a:rPr>
              <a:t>usr</a:t>
            </a:r>
            <a:r>
              <a:rPr lang="en-US" sz="1200" b="0" i="0" kern="1200" dirty="0" smtClean="0">
                <a:solidFill>
                  <a:schemeClr val="tx1"/>
                </a:solidFill>
                <a:effectLst/>
                <a:latin typeface="+mn-lt"/>
                <a:ea typeface="+mn-ea"/>
                <a:cs typeface="+mn-cs"/>
              </a:rPr>
              <a:t>/bin/python2.7 </a:t>
            </a:r>
            <a:r>
              <a:rPr lang="en-US" sz="1200" b="0" i="0" kern="1200" dirty="0" err="1" smtClean="0">
                <a:solidFill>
                  <a:schemeClr val="tx1"/>
                </a:solidFill>
                <a:effectLst/>
                <a:latin typeface="+mn-lt"/>
                <a:ea typeface="+mn-ea"/>
                <a:cs typeface="+mn-cs"/>
              </a:rPr>
              <a:t>my_project</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or change the interpreter globally with an </a:t>
            </a:r>
            <a:r>
              <a:rPr lang="en-US" sz="1200" b="0" i="0" kern="1200" dirty="0" err="1" smtClean="0">
                <a:solidFill>
                  <a:schemeClr val="tx1"/>
                </a:solidFill>
                <a:effectLst/>
                <a:latin typeface="+mn-lt"/>
                <a:ea typeface="+mn-ea"/>
                <a:cs typeface="+mn-cs"/>
              </a:rPr>
              <a:t>env</a:t>
            </a:r>
            <a:r>
              <a:rPr lang="en-US" sz="1200" b="0" i="0" kern="1200" dirty="0" smtClean="0">
                <a:solidFill>
                  <a:schemeClr val="tx1"/>
                </a:solidFill>
                <a:effectLst/>
                <a:latin typeface="+mn-lt"/>
                <a:ea typeface="+mn-ea"/>
                <a:cs typeface="+mn-cs"/>
              </a:rPr>
              <a:t> variable in ~/.</a:t>
            </a:r>
            <a:r>
              <a:rPr lang="en-US" sz="1200" b="0" i="0" kern="1200" dirty="0" err="1" smtClean="0">
                <a:solidFill>
                  <a:schemeClr val="tx1"/>
                </a:solidFill>
                <a:effectLst/>
                <a:latin typeface="+mn-lt"/>
                <a:ea typeface="+mn-ea"/>
                <a:cs typeface="+mn-cs"/>
              </a:rPr>
              <a:t>bashrc</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 export VIRTUALENVWRAPPER_PYTHON=/</a:t>
            </a:r>
            <a:r>
              <a:rPr lang="en-US" sz="1200" b="0" i="0" kern="1200" dirty="0" err="1" smtClean="0">
                <a:solidFill>
                  <a:schemeClr val="tx1"/>
                </a:solidFill>
                <a:effectLst/>
                <a:latin typeface="+mn-lt"/>
                <a:ea typeface="+mn-ea"/>
                <a:cs typeface="+mn-cs"/>
              </a:rPr>
              <a:t>usr</a:t>
            </a:r>
            <a:r>
              <a:rPr lang="en-US" sz="1200" b="0" i="0" kern="1200" dirty="0" smtClean="0">
                <a:solidFill>
                  <a:schemeClr val="tx1"/>
                </a:solidFill>
                <a:effectLst/>
                <a:latin typeface="+mn-lt"/>
                <a:ea typeface="+mn-ea"/>
                <a:cs typeface="+mn-cs"/>
              </a:rPr>
              <a:t>/bin/python2.7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To begin using the virtual environment, it needs to be activated:</a:t>
            </a:r>
          </a:p>
          <a:p>
            <a:r>
              <a:rPr lang="en-US" sz="1200" b="0" i="0" kern="1200" dirty="0" smtClean="0">
                <a:solidFill>
                  <a:schemeClr val="tx1"/>
                </a:solidFill>
                <a:effectLst/>
                <a:latin typeface="+mn-lt"/>
                <a:ea typeface="+mn-ea"/>
                <a:cs typeface="+mn-cs"/>
              </a:rPr>
              <a:t>$ source </a:t>
            </a:r>
            <a:r>
              <a:rPr lang="en-US" sz="1200" b="0" i="0" kern="1200" dirty="0" err="1" smtClean="0">
                <a:solidFill>
                  <a:schemeClr val="tx1"/>
                </a:solidFill>
                <a:effectLst/>
                <a:latin typeface="+mn-lt"/>
                <a:ea typeface="+mn-ea"/>
                <a:cs typeface="+mn-cs"/>
              </a:rPr>
              <a:t>my_project</a:t>
            </a:r>
            <a:r>
              <a:rPr lang="en-US" sz="1200" b="0" i="0" kern="1200" dirty="0" smtClean="0">
                <a:solidFill>
                  <a:schemeClr val="tx1"/>
                </a:solidFill>
                <a:effectLst/>
                <a:latin typeface="+mn-lt"/>
                <a:ea typeface="+mn-ea"/>
                <a:cs typeface="+mn-cs"/>
              </a:rPr>
              <a:t>/bin/activate</a:t>
            </a:r>
          </a:p>
          <a:p>
            <a:endParaRPr lang="en-US" sz="1200" b="0" i="0" kern="1200" dirty="0" smtClean="0">
              <a:solidFill>
                <a:schemeClr val="tx1"/>
              </a:solidFill>
              <a:effectLst/>
              <a:latin typeface="+mn-lt"/>
              <a:ea typeface="+mn-ea"/>
              <a:cs typeface="+mn-cs"/>
            </a:endParaRPr>
          </a:p>
          <a:p>
            <a:r>
              <a:rPr lang="en-US" dirty="0" smtClean="0"/>
              <a:t>In order to keep your environment consistent, it’s a good idea to “freeze” the current state of the environment packages. To do this, run</a:t>
            </a:r>
          </a:p>
          <a:p>
            <a:endParaRPr lang="en-US" dirty="0" smtClean="0"/>
          </a:p>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36</a:t>
            </a:fld>
            <a:endParaRPr lang="en-US"/>
          </a:p>
        </p:txBody>
      </p:sp>
    </p:spTree>
    <p:extLst>
      <p:ext uri="{BB962C8B-B14F-4D97-AF65-F5344CB8AC3E}">
        <p14:creationId xmlns:p14="http://schemas.microsoft.com/office/powerpoint/2010/main" val="28169863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 source </a:t>
            </a:r>
            <a:r>
              <a:rPr lang="en-US" b="1" dirty="0" err="1" smtClean="0"/>
              <a:t>my_project</a:t>
            </a:r>
            <a:r>
              <a:rPr lang="en-US" b="1" dirty="0" smtClean="0"/>
              <a:t>/bin/activate </a:t>
            </a:r>
          </a:p>
          <a:p>
            <a:r>
              <a:rPr lang="en-US" b="1" dirty="0" smtClean="0"/>
              <a:t>$ pip install requests</a:t>
            </a:r>
          </a:p>
          <a:p>
            <a:r>
              <a:rPr lang="en-US" b="1" dirty="0" smtClean="0"/>
              <a:t>$ deactivate</a:t>
            </a:r>
            <a:endParaRPr lang="uk-UA" b="1" dirty="0"/>
          </a:p>
        </p:txBody>
      </p:sp>
      <p:sp>
        <p:nvSpPr>
          <p:cNvPr id="4" name="Slide Number Placeholder 3"/>
          <p:cNvSpPr>
            <a:spLocks noGrp="1"/>
          </p:cNvSpPr>
          <p:nvPr>
            <p:ph type="sldNum" sz="quarter" idx="10"/>
          </p:nvPr>
        </p:nvSpPr>
        <p:spPr/>
        <p:txBody>
          <a:bodyPr/>
          <a:lstStyle/>
          <a:p>
            <a:fld id="{257FE32B-5B86-4BB5-B922-A36980673737}" type="slidenum">
              <a:rPr lang="en-US" smtClean="0"/>
              <a:t>38</a:t>
            </a:fld>
            <a:endParaRPr lang="en-US"/>
          </a:p>
        </p:txBody>
      </p:sp>
    </p:spTree>
    <p:extLst>
      <p:ext uri="{BB962C8B-B14F-4D97-AF65-F5344CB8AC3E}">
        <p14:creationId xmlns:p14="http://schemas.microsoft.com/office/powerpoint/2010/main" val="42751043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mood = </a:t>
            </a:r>
            <a:r>
              <a:rPr lang="en-US" sz="1200" kern="1200" dirty="0" smtClean="0">
                <a:solidFill>
                  <a:schemeClr val="tx1"/>
                </a:solidFill>
                <a:effectLst/>
                <a:latin typeface="+mn-lt"/>
                <a:ea typeface="+mn-ea"/>
                <a:cs typeface="+mn-cs"/>
              </a:rPr>
              <a:t>input</a:t>
            </a:r>
            <a:r>
              <a:rPr lang="en-US" dirty="0" smtClean="0"/>
              <a:t>(</a:t>
            </a:r>
            <a:r>
              <a:rPr lang="en-US" sz="1200" kern="1200" dirty="0" smtClean="0">
                <a:solidFill>
                  <a:schemeClr val="tx1"/>
                </a:solidFill>
                <a:effectLst/>
                <a:latin typeface="+mn-lt"/>
                <a:ea typeface="+mn-ea"/>
                <a:cs typeface="+mn-cs"/>
              </a:rPr>
              <a:t>"How are you?\n"</a:t>
            </a:r>
            <a:r>
              <a:rPr lang="en-US" dirty="0" smtClean="0"/>
              <a:t>)</a:t>
            </a:r>
            <a:br>
              <a:rPr lang="en-US" dirty="0" smtClean="0"/>
            </a:br>
            <a:r>
              <a:rPr lang="en-US" dirty="0" smtClean="0"/>
              <a:t>name = i</a:t>
            </a:r>
            <a:r>
              <a:rPr lang="en-US" sz="1200" kern="1200" dirty="0" smtClean="0">
                <a:solidFill>
                  <a:schemeClr val="tx1"/>
                </a:solidFill>
                <a:effectLst/>
                <a:latin typeface="+mn-lt"/>
                <a:ea typeface="+mn-ea"/>
                <a:cs typeface="+mn-cs"/>
              </a:rPr>
              <a:t>nput</a:t>
            </a:r>
            <a:r>
              <a:rPr lang="en-US" dirty="0" smtClean="0"/>
              <a:t>(</a:t>
            </a:r>
            <a:r>
              <a:rPr lang="en-US" sz="1200" kern="1200" dirty="0" smtClean="0">
                <a:solidFill>
                  <a:schemeClr val="tx1"/>
                </a:solidFill>
                <a:effectLst/>
                <a:latin typeface="+mn-lt"/>
                <a:ea typeface="+mn-ea"/>
                <a:cs typeface="+mn-cs"/>
              </a:rPr>
              <a:t>"What is your name?\n"</a:t>
            </a:r>
            <a:r>
              <a:rPr lang="en-US" dirty="0" smtClean="0"/>
              <a:t>)</a:t>
            </a:r>
            <a:br>
              <a:rPr lang="en-US" dirty="0" smtClean="0"/>
            </a:br>
            <a:r>
              <a:rPr lang="en-US" sz="1200" kern="1200" dirty="0" smtClean="0">
                <a:solidFill>
                  <a:schemeClr val="tx1"/>
                </a:solidFill>
                <a:effectLst/>
                <a:latin typeface="+mn-lt"/>
                <a:ea typeface="+mn-ea"/>
                <a:cs typeface="+mn-cs"/>
              </a:rPr>
              <a:t>print ("Hi," </a:t>
            </a:r>
            <a:r>
              <a:rPr lang="en-US" dirty="0" smtClean="0"/>
              <a:t>+ name + </a:t>
            </a:r>
            <a:r>
              <a:rPr lang="en-US" sz="1200" kern="1200" dirty="0" smtClean="0">
                <a:solidFill>
                  <a:schemeClr val="tx1"/>
                </a:solidFill>
                <a:effectLst/>
                <a:latin typeface="+mn-lt"/>
                <a:ea typeface="+mn-ea"/>
                <a:cs typeface="+mn-cs"/>
              </a:rPr>
              <a:t>"! You are " </a:t>
            </a:r>
            <a:r>
              <a:rPr lang="en-US" dirty="0" smtClean="0"/>
              <a:t>+ mood + </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uk-UA" dirty="0" smtClean="0"/>
              <a:t>З прикладів видно, що дані повертаються у вигляді рядка, навіть якщо було введено число. У більш ранніх версіях </a:t>
            </a:r>
            <a:r>
              <a:rPr lang="en-US" dirty="0" smtClean="0"/>
              <a:t>Python </a:t>
            </a:r>
            <a:r>
              <a:rPr lang="uk-UA" dirty="0" smtClean="0"/>
              <a:t>були дві вбудовані функції, що дозволяли отримувати дані з клавіатури: </a:t>
            </a:r>
            <a:r>
              <a:rPr lang="en-US" dirty="0" err="1" smtClean="0"/>
              <a:t>raw_input</a:t>
            </a:r>
            <a:r>
              <a:rPr lang="en-US" dirty="0" smtClean="0"/>
              <a:t> (), </a:t>
            </a:r>
            <a:r>
              <a:rPr lang="uk-UA" dirty="0" smtClean="0"/>
              <a:t>яка повертала в програму рядок та </a:t>
            </a:r>
            <a:r>
              <a:rPr lang="en-US" dirty="0" smtClean="0"/>
              <a:t>input (), </a:t>
            </a:r>
            <a:r>
              <a:rPr lang="uk-UA" dirty="0" smtClean="0"/>
              <a:t>яка повертала число. Починаючи з версії </a:t>
            </a:r>
            <a:r>
              <a:rPr lang="en-US" dirty="0" smtClean="0"/>
              <a:t>Python 3.0, </a:t>
            </a:r>
            <a:r>
              <a:rPr lang="uk-UA" dirty="0" smtClean="0"/>
              <a:t>якщо потрібно отримати число, то результат виконання функції </a:t>
            </a:r>
            <a:r>
              <a:rPr lang="en-US" dirty="0" smtClean="0"/>
              <a:t>input () </a:t>
            </a:r>
            <a:r>
              <a:rPr lang="uk-UA" dirty="0" smtClean="0"/>
              <a:t>змінюють за допомогою функцій </a:t>
            </a:r>
            <a:r>
              <a:rPr lang="en-US" dirty="0" err="1" smtClean="0"/>
              <a:t>int</a:t>
            </a:r>
            <a:r>
              <a:rPr lang="en-US" dirty="0" smtClean="0"/>
              <a:t> () </a:t>
            </a:r>
            <a:r>
              <a:rPr lang="uk-UA" dirty="0" smtClean="0"/>
              <a:t>або </a:t>
            </a:r>
            <a:r>
              <a:rPr lang="en-US" dirty="0" smtClean="0"/>
              <a:t>float ().</a:t>
            </a:r>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39</a:t>
            </a:fld>
            <a:endParaRPr lang="en-US"/>
          </a:p>
        </p:txBody>
      </p:sp>
    </p:spTree>
    <p:extLst>
      <p:ext uri="{BB962C8B-B14F-4D97-AF65-F5344CB8AC3E}">
        <p14:creationId xmlns:p14="http://schemas.microsoft.com/office/powerpoint/2010/main" val="15040685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41</a:t>
            </a:fld>
            <a:endParaRPr lang="en-US"/>
          </a:p>
        </p:txBody>
      </p:sp>
    </p:spTree>
    <p:extLst>
      <p:ext uri="{BB962C8B-B14F-4D97-AF65-F5344CB8AC3E}">
        <p14:creationId xmlns:p14="http://schemas.microsoft.com/office/powerpoint/2010/main" val="32798079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42</a:t>
            </a:fld>
            <a:endParaRPr lang="en-US"/>
          </a:p>
        </p:txBody>
      </p:sp>
    </p:spTree>
    <p:extLst>
      <p:ext uri="{BB962C8B-B14F-4D97-AF65-F5344CB8AC3E}">
        <p14:creationId xmlns:p14="http://schemas.microsoft.com/office/powerpoint/2010/main" val="3182150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087092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a:p>
        </p:txBody>
      </p:sp>
    </p:spTree>
    <p:extLst>
      <p:ext uri="{BB962C8B-B14F-4D97-AF65-F5344CB8AC3E}">
        <p14:creationId xmlns:p14="http://schemas.microsoft.com/office/powerpoint/2010/main" val="180548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933690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a:p>
        </p:txBody>
      </p:sp>
    </p:spTree>
    <p:extLst>
      <p:ext uri="{BB962C8B-B14F-4D97-AF65-F5344CB8AC3E}">
        <p14:creationId xmlns:p14="http://schemas.microsoft.com/office/powerpoint/2010/main" val="2095750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2298532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a:p>
        </p:txBody>
      </p:sp>
    </p:spTree>
    <p:extLst>
      <p:ext uri="{BB962C8B-B14F-4D97-AF65-F5344CB8AC3E}">
        <p14:creationId xmlns:p14="http://schemas.microsoft.com/office/powerpoint/2010/main" val="21853347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DARK-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a:t>TITLE</a:t>
            </a:r>
            <a:r>
              <a:rPr lang="uk-UA" dirty="0"/>
              <a:t/>
            </a:r>
            <a:br>
              <a:rPr lang="uk-UA" dirty="0"/>
            </a:br>
            <a:r>
              <a:rPr lang="en-US" dirty="0"/>
              <a:t>TO</a:t>
            </a:r>
            <a:r>
              <a:rPr lang="uk-UA" dirty="0"/>
              <a:t> </a:t>
            </a:r>
            <a:r>
              <a:rPr lang="en-US" dirty="0"/>
              <a:t>BE</a:t>
            </a:r>
            <a:r>
              <a:rPr lang="uk-UA" dirty="0"/>
              <a:t> </a:t>
            </a:r>
            <a:r>
              <a:rPr lang="en-US" dirty="0"/>
              <a:t>CAPI</a:t>
            </a:r>
            <a:r>
              <a:rPr lang="uk-UA" dirty="0"/>
              <a:t/>
            </a:r>
            <a:br>
              <a:rPr lang="uk-UA" dirty="0"/>
            </a:br>
            <a:r>
              <a:rPr lang="en-US" dirty="0"/>
              <a:t>TALIZED</a:t>
            </a:r>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570751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WIDE-PHOTO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CLICK TO EDIT THE TITLE</a:t>
            </a:r>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r>
              <a:rPr lang="en-US"/>
              <a:t>Click icon to add picture</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127396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LEF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 BE CAPITALIZED</a:t>
            </a:r>
          </a:p>
        </p:txBody>
      </p:sp>
      <p:sp>
        <p:nvSpPr>
          <p:cNvPr id="4" name="Picture Placeholder 3"/>
          <p:cNvSpPr>
            <a:spLocks noGrp="1"/>
          </p:cNvSpPr>
          <p:nvPr>
            <p:ph type="pic" sz="quarter" idx="13"/>
          </p:nvPr>
        </p:nvSpPr>
        <p:spPr>
          <a:xfrm>
            <a:off x="0" y="0"/>
            <a:ext cx="5295900" cy="6858000"/>
          </a:xfrm>
          <a:prstGeom prst="rect">
            <a:avLst/>
          </a:prstGeom>
        </p:spPr>
        <p:txBody>
          <a:bodyPr/>
          <a:lstStyle/>
          <a:p>
            <a:r>
              <a:rPr lang="en-US"/>
              <a:t>Click icon to add picture</a:t>
            </a:r>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02025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SCRIPTION-PHOTO-RIGH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r>
              <a:rPr lang="uk-UA" dirty="0"/>
              <a:t/>
            </a:r>
            <a:br>
              <a:rPr lang="uk-UA" dirty="0"/>
            </a:br>
            <a:r>
              <a:rPr lang="en-US" dirty="0"/>
              <a:t>BE</a:t>
            </a:r>
            <a:r>
              <a:rPr lang="uk-UA" dirty="0"/>
              <a:t> С</a:t>
            </a:r>
            <a:r>
              <a:rPr lang="en-US" dirty="0"/>
              <a:t>APITA</a:t>
            </a:r>
            <a:r>
              <a:rPr lang="uk-UA" dirty="0"/>
              <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r>
              <a:rPr lang="en-US"/>
              <a:t>Click icon to add picture</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Tree>
    <p:extLst>
      <p:ext uri="{BB962C8B-B14F-4D97-AF65-F5344CB8AC3E}">
        <p14:creationId xmlns:p14="http://schemas.microsoft.com/office/powerpoint/2010/main" val="37345149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IDE-CHAR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r>
              <a:rPr lang="en-US"/>
              <a:t>Click icon to add chart</a:t>
            </a:r>
          </a:p>
        </p:txBody>
      </p:sp>
    </p:spTree>
    <p:extLst>
      <p:ext uri="{BB962C8B-B14F-4D97-AF65-F5344CB8AC3E}">
        <p14:creationId xmlns:p14="http://schemas.microsoft.com/office/powerpoint/2010/main" val="1685435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LEF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r>
              <a:rPr lang="uk-UA" dirty="0"/>
              <a:t/>
            </a:r>
            <a:br>
              <a:rPr lang="uk-UA" dirty="0"/>
            </a:br>
            <a:r>
              <a:rPr lang="en-US" dirty="0"/>
              <a:t>BE CAPITA</a:t>
            </a:r>
            <a:r>
              <a:rPr lang="uk-UA" dirty="0"/>
              <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r>
              <a:rPr lang="en-US"/>
              <a:t>Click icon to add chart</a:t>
            </a:r>
          </a:p>
        </p:txBody>
      </p:sp>
    </p:spTree>
    <p:extLst>
      <p:ext uri="{BB962C8B-B14F-4D97-AF65-F5344CB8AC3E}">
        <p14:creationId xmlns:p14="http://schemas.microsoft.com/office/powerpoint/2010/main" val="4022539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9" name="Текст 8"/>
          <p:cNvSpPr>
            <a:spLocks noGrp="1"/>
          </p:cNvSpPr>
          <p:nvPr>
            <p:ph type="body" sz="quarter" idx="10"/>
          </p:nvPr>
        </p:nvSpPr>
        <p:spPr>
          <a:xfrm>
            <a:off x="362858" y="1233493"/>
            <a:ext cx="11494709" cy="4535482"/>
          </a:xfrm>
        </p:spPr>
        <p:txBody>
          <a:bodyPr/>
          <a:lstStyle>
            <a:lvl1pPr marL="0" indent="0">
              <a:buClr>
                <a:schemeClr val="accent4"/>
              </a:buClr>
              <a:buFontTx/>
              <a:buNone/>
              <a:defRPr sz="2200"/>
            </a:lvl1pPr>
            <a:lvl2pPr marL="685734" indent="-228578">
              <a:buClr>
                <a:schemeClr val="bg2"/>
              </a:buClr>
              <a:buFont typeface="Tahoma" panose="020B0604030504040204" pitchFamily="34" charset="0"/>
              <a:buChar char="▪"/>
              <a:defRPr sz="2200"/>
            </a:lvl2pPr>
            <a:lvl3pPr marL="1142886" indent="-228578">
              <a:buClr>
                <a:schemeClr val="bg2"/>
              </a:buClr>
              <a:buFont typeface="Tahoma" panose="020B0604030504040204" pitchFamily="34" charset="0"/>
              <a:buChar char="-"/>
              <a:defRPr sz="2200"/>
            </a:lvl3pPr>
            <a:lvl4pPr marL="1600040" indent="-228578">
              <a:buClr>
                <a:schemeClr val="bg2"/>
              </a:buClr>
              <a:buSzPct val="80000"/>
              <a:buFont typeface="Tahoma" panose="020B0604030504040204" pitchFamily="34" charset="0"/>
              <a:buChar char="▪"/>
              <a:defRPr sz="2200"/>
            </a:lvl4pPr>
            <a:lvl5pPr>
              <a:defRPr sz="2200"/>
            </a:lvl5pPr>
          </a:lstStyle>
          <a:p>
            <a:pPr lvl="0"/>
            <a:r>
              <a:rPr lang="en-US"/>
              <a:t>Edit Master text styles</a:t>
            </a:r>
          </a:p>
        </p:txBody>
      </p:sp>
      <p:sp>
        <p:nvSpPr>
          <p:cNvPr id="4" name="Заголовок 1"/>
          <p:cNvSpPr>
            <a:spLocks noGrp="1"/>
          </p:cNvSpPr>
          <p:nvPr>
            <p:ph type="title"/>
          </p:nvPr>
        </p:nvSpPr>
        <p:spPr>
          <a:xfrm>
            <a:off x="362859" y="343778"/>
            <a:ext cx="11565619" cy="525970"/>
          </a:xfrm>
        </p:spPr>
        <p:txBody>
          <a:bodyPr>
            <a:noAutofit/>
          </a:bodyPr>
          <a:lstStyle>
            <a:lvl1pPr>
              <a:defRPr sz="3500"/>
            </a:lvl1pPr>
          </a:lstStyle>
          <a:p>
            <a:r>
              <a:rPr lang="en-US"/>
              <a:t>Click to edit Master title style</a:t>
            </a:r>
            <a:endParaRPr lang="uk-UA" dirty="0"/>
          </a:p>
        </p:txBody>
      </p:sp>
    </p:spTree>
    <p:extLst>
      <p:ext uri="{BB962C8B-B14F-4D97-AF65-F5344CB8AC3E}">
        <p14:creationId xmlns:p14="http://schemas.microsoft.com/office/powerpoint/2010/main" val="17118902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SLIDE-LIGHT-1">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a:t>TITLE</a:t>
            </a:r>
            <a:r>
              <a:rPr lang="uk-UA" dirty="0"/>
              <a:t/>
            </a:r>
            <a:br>
              <a:rPr lang="uk-UA" dirty="0"/>
            </a:br>
            <a:r>
              <a:rPr lang="en-US" dirty="0"/>
              <a:t>TO</a:t>
            </a:r>
            <a:r>
              <a:rPr lang="uk-UA" dirty="0"/>
              <a:t> </a:t>
            </a:r>
            <a:r>
              <a:rPr lang="en-US" dirty="0"/>
              <a:t>BE</a:t>
            </a:r>
            <a:r>
              <a:rPr lang="uk-UA" dirty="0"/>
              <a:t> </a:t>
            </a:r>
            <a:r>
              <a:rPr lang="en-US" dirty="0"/>
              <a:t>CAPI</a:t>
            </a:r>
            <a:r>
              <a:rPr lang="uk-UA" dirty="0"/>
              <a:t/>
            </a:r>
            <a:br>
              <a:rPr lang="uk-UA" dirty="0"/>
            </a:br>
            <a:r>
              <a:rPr lang="en-US" dirty="0"/>
              <a:t>TALIZED</a:t>
            </a:r>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42424576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SLIDE-LIGHT-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a:t>TITLE TO BE CAPITALIZED</a:t>
            </a:r>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2667753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ONE-COLUMN-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7189386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TWO-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770168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DARK-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a:t>TITLE TO BE CAPITALIZED</a:t>
            </a:r>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9664868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THREE-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141960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DESCRIPTION-SIDETEX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r>
              <a:rPr lang="uk-UA" dirty="0"/>
              <a:t/>
            </a:r>
            <a:br>
              <a:rPr lang="uk-UA" dirty="0"/>
            </a:br>
            <a:r>
              <a:rPr lang="en-US" dirty="0"/>
              <a:t>BE CAPITA</a:t>
            </a:r>
            <a:r>
              <a:rPr lang="uk-UA" dirty="0"/>
              <a:t/>
            </a:r>
            <a:br>
              <a:rPr lang="uk-UA" dirty="0"/>
            </a:br>
            <a:r>
              <a:rPr lang="en-US" dirty="0"/>
              <a:t>LIZED</a:t>
            </a:r>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868973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SIDETEXT-PROCESS-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r>
              <a:rPr lang="uk-UA" dirty="0"/>
              <a:t/>
            </a:r>
            <a:br>
              <a:rPr lang="uk-UA" dirty="0"/>
            </a:br>
            <a:r>
              <a:rPr lang="en-US" dirty="0"/>
              <a:t>BE CAPITA</a:t>
            </a:r>
            <a:r>
              <a:rPr lang="uk-UA" dirty="0"/>
              <a:t/>
            </a:r>
            <a:br>
              <a:rPr lang="uk-UA" dirty="0"/>
            </a:br>
            <a:r>
              <a:rPr lang="en-US" dirty="0"/>
              <a:t>LIZED</a:t>
            </a:r>
          </a:p>
        </p:txBody>
      </p:sp>
      <p:sp>
        <p:nvSpPr>
          <p:cNvPr id="4" name="Oval 3"/>
          <p:cNvSpPr/>
          <p:nvPr userDrawn="1"/>
        </p:nvSpPr>
        <p:spPr>
          <a:xfrm>
            <a:off x="917664"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1" name="TextBox 20"/>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74876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TIMELINE-LIGHT">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cxnSp>
        <p:nvCxnSpPr>
          <p:cNvPr id="6" name="Straight Connector 5"/>
          <p:cNvCxnSpPr/>
          <p:nvPr userDrawn="1"/>
        </p:nvCxnSpPr>
        <p:spPr>
          <a:xfrm>
            <a:off x="-28575" y="2743200"/>
            <a:ext cx="12252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Tree>
    <p:extLst>
      <p:ext uri="{BB962C8B-B14F-4D97-AF65-F5344CB8AC3E}">
        <p14:creationId xmlns:p14="http://schemas.microsoft.com/office/powerpoint/2010/main" val="11286899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RIGHT-LIGHT">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endParaRPr lang="en-US"/>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5842787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WIDE-PHOTO-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CLICK TO EDIT THE TITLE</a:t>
            </a:r>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endParaRPr lang="en-US"/>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2855464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LEF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 BE CAPITALIZED</a:t>
            </a:r>
          </a:p>
        </p:txBody>
      </p:sp>
      <p:sp>
        <p:nvSpPr>
          <p:cNvPr id="4" name="Picture Placeholder 3"/>
          <p:cNvSpPr>
            <a:spLocks noGrp="1"/>
          </p:cNvSpPr>
          <p:nvPr>
            <p:ph type="pic" sz="quarter" idx="13"/>
          </p:nvPr>
        </p:nvSpPr>
        <p:spPr>
          <a:xfrm>
            <a:off x="0" y="0"/>
            <a:ext cx="5295900" cy="6858000"/>
          </a:xfrm>
          <a:prstGeom prst="rect">
            <a:avLst/>
          </a:prstGeom>
        </p:spPr>
        <p:txBody>
          <a:bodyPr/>
          <a:lstStyle/>
          <a:p>
            <a:endParaRPr lang="en-US"/>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5590467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SCRIPTION-PHOTO-RIGH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r>
              <a:rPr lang="uk-UA" dirty="0"/>
              <a:t/>
            </a:r>
            <a:br>
              <a:rPr lang="uk-UA" dirty="0"/>
            </a:br>
            <a:r>
              <a:rPr lang="en-US" dirty="0"/>
              <a:t>BE</a:t>
            </a:r>
            <a:r>
              <a:rPr lang="uk-UA" dirty="0"/>
              <a:t> С</a:t>
            </a:r>
            <a:r>
              <a:rPr lang="en-US" dirty="0"/>
              <a:t>APITA</a:t>
            </a:r>
            <a:r>
              <a:rPr lang="uk-UA" dirty="0"/>
              <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endParaRPr lang="en-US"/>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Tree>
    <p:extLst>
      <p:ext uri="{BB962C8B-B14F-4D97-AF65-F5344CB8AC3E}">
        <p14:creationId xmlns:p14="http://schemas.microsoft.com/office/powerpoint/2010/main" val="1780709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IDE-CHART-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endParaRPr lang="en-US"/>
          </a:p>
        </p:txBody>
      </p:sp>
    </p:spTree>
    <p:extLst>
      <p:ext uri="{BB962C8B-B14F-4D97-AF65-F5344CB8AC3E}">
        <p14:creationId xmlns:p14="http://schemas.microsoft.com/office/powerpoint/2010/main" val="22989921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RT-LEF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r>
              <a:rPr lang="uk-UA" dirty="0"/>
              <a:t/>
            </a:r>
            <a:br>
              <a:rPr lang="uk-UA" dirty="0"/>
            </a:br>
            <a:r>
              <a:rPr lang="en-US" dirty="0"/>
              <a:t>BE CAPITA</a:t>
            </a:r>
            <a:r>
              <a:rPr lang="uk-UA" dirty="0"/>
              <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endParaRPr lang="en-US"/>
          </a:p>
        </p:txBody>
      </p:sp>
    </p:spTree>
    <p:extLst>
      <p:ext uri="{BB962C8B-B14F-4D97-AF65-F5344CB8AC3E}">
        <p14:creationId xmlns:p14="http://schemas.microsoft.com/office/powerpoint/2010/main" val="1310242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ONE-COLUMN-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2546376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9" name="Текст 8"/>
          <p:cNvSpPr>
            <a:spLocks noGrp="1"/>
          </p:cNvSpPr>
          <p:nvPr>
            <p:ph type="body" sz="quarter" idx="10"/>
          </p:nvPr>
        </p:nvSpPr>
        <p:spPr>
          <a:xfrm>
            <a:off x="362858" y="1233493"/>
            <a:ext cx="11494709" cy="4535482"/>
          </a:xfrm>
        </p:spPr>
        <p:txBody>
          <a:bodyPr/>
          <a:lstStyle>
            <a:lvl1pPr marL="0" indent="0">
              <a:buClr>
                <a:schemeClr val="accent4"/>
              </a:buClr>
              <a:buFontTx/>
              <a:buNone/>
              <a:defRPr sz="2200"/>
            </a:lvl1pPr>
            <a:lvl2pPr marL="685734" indent="-228578">
              <a:buClr>
                <a:schemeClr val="bg2"/>
              </a:buClr>
              <a:buFont typeface="Tahoma" panose="020B0604030504040204" pitchFamily="34" charset="0"/>
              <a:buChar char="▪"/>
              <a:defRPr sz="2200"/>
            </a:lvl2pPr>
            <a:lvl3pPr marL="1142886" indent="-228578">
              <a:buClr>
                <a:schemeClr val="bg2"/>
              </a:buClr>
              <a:buFont typeface="Tahoma" panose="020B0604030504040204" pitchFamily="34" charset="0"/>
              <a:buChar char="-"/>
              <a:defRPr sz="2200"/>
            </a:lvl3pPr>
            <a:lvl4pPr marL="1600040" indent="-228578">
              <a:buClr>
                <a:schemeClr val="bg2"/>
              </a:buClr>
              <a:buSzPct val="80000"/>
              <a:buFont typeface="Tahoma" panose="020B0604030504040204" pitchFamily="34" charset="0"/>
              <a:buChar char="▪"/>
              <a:defRPr sz="2200"/>
            </a:lvl4pPr>
            <a:lvl5pPr>
              <a:defRPr sz="2200"/>
            </a:lvl5pPr>
          </a:lstStyle>
          <a:p>
            <a:pPr lvl="0"/>
            <a:r>
              <a:rPr lang="en-US"/>
              <a:t>Edit Master text styles</a:t>
            </a:r>
          </a:p>
        </p:txBody>
      </p:sp>
      <p:sp>
        <p:nvSpPr>
          <p:cNvPr id="4" name="Заголовок 1"/>
          <p:cNvSpPr>
            <a:spLocks noGrp="1"/>
          </p:cNvSpPr>
          <p:nvPr>
            <p:ph type="title"/>
          </p:nvPr>
        </p:nvSpPr>
        <p:spPr>
          <a:xfrm>
            <a:off x="362859" y="343778"/>
            <a:ext cx="11565619" cy="525970"/>
          </a:xfrm>
        </p:spPr>
        <p:txBody>
          <a:bodyPr>
            <a:noAutofit/>
          </a:bodyPr>
          <a:lstStyle>
            <a:lvl1pPr>
              <a:defRPr sz="3500"/>
            </a:lvl1pPr>
          </a:lstStyle>
          <a:p>
            <a:r>
              <a:rPr lang="en-US"/>
              <a:t>Click to edit Master title style</a:t>
            </a:r>
            <a:endParaRPr lang="uk-UA" dirty="0"/>
          </a:p>
        </p:txBody>
      </p:sp>
    </p:spTree>
    <p:extLst>
      <p:ext uri="{BB962C8B-B14F-4D97-AF65-F5344CB8AC3E}">
        <p14:creationId xmlns:p14="http://schemas.microsoft.com/office/powerpoint/2010/main" val="31231220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One Column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609600" y="152400"/>
            <a:ext cx="10972800" cy="914400"/>
          </a:xfrm>
        </p:spPr>
        <p:txBody>
          <a:bodyPr>
            <a:normAutofit/>
          </a:bodyPr>
          <a:lstStyle>
            <a:lvl1pPr algn="ctr">
              <a:defRPr lang="en-US" sz="4000" b="1" kern="1200" dirty="0">
                <a:solidFill>
                  <a:srgbClr val="32469A"/>
                </a:solidFill>
                <a:latin typeface="Segoe UI" pitchFamily="34" charset="0"/>
                <a:ea typeface="Segoe UI" pitchFamily="34" charset="0"/>
                <a:cs typeface="Segoe UI" pitchFamily="34" charset="0"/>
              </a:defRPr>
            </a:lvl1pPr>
          </a:lstStyle>
          <a:p>
            <a:pPr lvl="0"/>
            <a:r>
              <a:rPr lang="en-US" dirty="0"/>
              <a:t>Click to edit Master title style</a:t>
            </a:r>
          </a:p>
        </p:txBody>
      </p:sp>
      <p:sp>
        <p:nvSpPr>
          <p:cNvPr id="7" name="Text Placeholder 2"/>
          <p:cNvSpPr>
            <a:spLocks noGrp="1"/>
          </p:cNvSpPr>
          <p:nvPr>
            <p:ph idx="1"/>
          </p:nvPr>
        </p:nvSpPr>
        <p:spPr>
          <a:xfrm>
            <a:off x="609600" y="1447801"/>
            <a:ext cx="10972800" cy="4525963"/>
          </a:xfrm>
          <a:prstGeom prst="rect">
            <a:avLst/>
          </a:prstGeom>
        </p:spPr>
        <p:txBody>
          <a:bodyPr rtlCol="0">
            <a:normAutofit/>
          </a:bodyPr>
          <a:lstStyle>
            <a:lvl1pPr>
              <a:defRPr>
                <a:latin typeface="Segoe UI" pitchFamily="34" charset="0"/>
                <a:ea typeface="Segoe UI" pitchFamily="34" charset="0"/>
                <a:cs typeface="Segoe UI" pitchFamily="34" charset="0"/>
              </a:defRPr>
            </a:lvl1pPr>
            <a:lvl2pPr>
              <a:defRPr>
                <a:latin typeface="Segoe UI" pitchFamily="34" charset="0"/>
                <a:ea typeface="Segoe UI" pitchFamily="34" charset="0"/>
                <a:cs typeface="Segoe UI" pitchFamily="34" charset="0"/>
              </a:defRPr>
            </a:lvl2pPr>
            <a:lvl3pPr>
              <a:defRPr>
                <a:latin typeface="Segoe UI" pitchFamily="34" charset="0"/>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83375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29440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List Slide">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62859" y="343778"/>
            <a:ext cx="11565619" cy="525970"/>
          </a:xfrm>
        </p:spPr>
        <p:txBody>
          <a:bodyPr>
            <a:noAutofit/>
          </a:bodyPr>
          <a:lstStyle>
            <a:lvl1pPr>
              <a:defRPr sz="3500"/>
            </a:lvl1pPr>
          </a:lstStyle>
          <a:p>
            <a:r>
              <a:rPr lang="en-US"/>
              <a:t>Click to edit Master title style</a:t>
            </a:r>
            <a:endParaRPr lang="uk-UA" dirty="0"/>
          </a:p>
        </p:txBody>
      </p:sp>
      <p:sp>
        <p:nvSpPr>
          <p:cNvPr id="9" name="Текст 8"/>
          <p:cNvSpPr>
            <a:spLocks noGrp="1"/>
          </p:cNvSpPr>
          <p:nvPr>
            <p:ph type="body" sz="quarter" idx="10"/>
          </p:nvPr>
        </p:nvSpPr>
        <p:spPr>
          <a:xfrm>
            <a:off x="362858" y="1233489"/>
            <a:ext cx="11565617" cy="4391025"/>
          </a:xfrm>
        </p:spPr>
        <p:txBody>
          <a:bodyPr/>
          <a:lstStyle>
            <a:lvl1pPr marL="228578" indent="-228578">
              <a:buClr>
                <a:schemeClr val="bg2"/>
              </a:buClr>
              <a:buFont typeface="Arial"/>
              <a:buChar char="•"/>
              <a:defRPr sz="2200"/>
            </a:lvl1pPr>
            <a:lvl2pPr marL="685734" indent="-228578">
              <a:buClr>
                <a:schemeClr val="bg2"/>
              </a:buClr>
              <a:buFont typeface="Arial"/>
              <a:buChar char="•"/>
              <a:defRPr sz="2200" baseline="0"/>
            </a:lvl2pPr>
            <a:lvl3pPr marL="1142886" indent="-228578">
              <a:buClr>
                <a:schemeClr val="bg2"/>
              </a:buClr>
              <a:buFont typeface="Arial"/>
              <a:buChar char="•"/>
              <a:defRPr sz="2200"/>
            </a:lvl3pPr>
            <a:lvl4pPr marL="1600040" indent="-228578">
              <a:buClr>
                <a:schemeClr val="bg2"/>
              </a:buClr>
              <a:buSzPct val="80000"/>
              <a:buFont typeface="Arial"/>
              <a:buChar char="•"/>
              <a:defRPr sz="2200"/>
            </a:lvl4pPr>
            <a:lvl5pPr>
              <a:defRPr sz="22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803695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tandard Slide">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412202" y="1233488"/>
            <a:ext cx="11355761" cy="525970"/>
          </a:xfrm>
          <a:prstGeom prst="rect">
            <a:avLst/>
          </a:prstGeom>
        </p:spPr>
        <p:txBody>
          <a:bodyPr>
            <a:noAutofit/>
          </a:bodyPr>
          <a:lstStyle>
            <a:lvl1pPr>
              <a:defRPr sz="3500">
                <a:solidFill>
                  <a:srgbClr val="171B65"/>
                </a:solidFill>
              </a:defRPr>
            </a:lvl1pPr>
          </a:lstStyle>
          <a:p>
            <a:r>
              <a:rPr lang="en-US" dirty="0"/>
              <a:t>Click to add title</a:t>
            </a:r>
            <a:endParaRPr lang="uk-UA" dirty="0"/>
          </a:p>
        </p:txBody>
      </p:sp>
      <p:sp>
        <p:nvSpPr>
          <p:cNvPr id="11" name="Content Placeholder 4"/>
          <p:cNvSpPr>
            <a:spLocks noGrp="1"/>
          </p:cNvSpPr>
          <p:nvPr>
            <p:ph sz="half" idx="10" hasCustomPrompt="1"/>
          </p:nvPr>
        </p:nvSpPr>
        <p:spPr>
          <a:xfrm>
            <a:off x="412200" y="2034652"/>
            <a:ext cx="11352277" cy="4351338"/>
          </a:xfrm>
        </p:spPr>
        <p:txBody>
          <a:bodyPr/>
          <a:lstStyle/>
          <a:p>
            <a:pPr lvl="0"/>
            <a:r>
              <a:rPr lang="en-US" dirty="0"/>
              <a:t>Click to add text</a:t>
            </a:r>
            <a:endParaRPr lang="ru-RU" dirty="0"/>
          </a:p>
          <a:p>
            <a:pPr lvl="1"/>
            <a:r>
              <a:rPr lang="en-US" dirty="0"/>
              <a:t>Second level</a:t>
            </a:r>
            <a:endParaRPr lang="ru-RU" dirty="0"/>
          </a:p>
          <a:p>
            <a:pPr lvl="2"/>
            <a:r>
              <a:rPr lang="en-US" dirty="0"/>
              <a:t>Third level</a:t>
            </a:r>
            <a:endParaRPr lang="ru-RU" dirty="0"/>
          </a:p>
          <a:p>
            <a:pPr lvl="3"/>
            <a:r>
              <a:rPr lang="en-US" dirty="0"/>
              <a:t>Fourth level</a:t>
            </a:r>
            <a:endParaRPr lang="ru-RU" dirty="0"/>
          </a:p>
          <a:p>
            <a:pPr lvl="4"/>
            <a:r>
              <a:rPr lang="en-US" dirty="0"/>
              <a:t>Fifth level</a:t>
            </a:r>
          </a:p>
          <a:p>
            <a:endParaRPr lang="uk-UA" dirty="0"/>
          </a:p>
        </p:txBody>
      </p:sp>
    </p:spTree>
    <p:extLst>
      <p:ext uri="{BB962C8B-B14F-4D97-AF65-F5344CB8AC3E}">
        <p14:creationId xmlns:p14="http://schemas.microsoft.com/office/powerpoint/2010/main" val="36330438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8300" b="12730"/>
          <a:stretch/>
        </p:blipFill>
        <p:spPr>
          <a:xfrm>
            <a:off x="261387" y="1233488"/>
            <a:ext cx="11658469" cy="5363255"/>
          </a:xfrm>
          <a:prstGeom prst="rect">
            <a:avLst/>
          </a:prstGeom>
        </p:spPr>
      </p:pic>
      <p:sp>
        <p:nvSpPr>
          <p:cNvPr id="8" name="Подзаголовок 2"/>
          <p:cNvSpPr>
            <a:spLocks noGrp="1"/>
          </p:cNvSpPr>
          <p:nvPr>
            <p:ph type="subTitle" idx="1" hasCustomPrompt="1"/>
          </p:nvPr>
        </p:nvSpPr>
        <p:spPr>
          <a:xfrm>
            <a:off x="1188725" y="4741589"/>
            <a:ext cx="8969433" cy="454573"/>
          </a:xfrm>
          <a:prstGeom prst="rect">
            <a:avLst/>
          </a:prstGeom>
        </p:spPr>
        <p:txBody>
          <a:bodyPr>
            <a:noAutofit/>
          </a:bodyPr>
          <a:lstStyle>
            <a:lvl1pPr marL="0" indent="0" algn="l">
              <a:buNone/>
              <a:defRPr sz="3000">
                <a:solidFill>
                  <a:schemeClr val="bg1"/>
                </a:solidFill>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a:t>Click to add subtitle 30pt</a:t>
            </a:r>
            <a:endParaRPr lang="uk-UA" dirty="0"/>
          </a:p>
        </p:txBody>
      </p:sp>
      <p:sp>
        <p:nvSpPr>
          <p:cNvPr id="6" name="Заголовок 1"/>
          <p:cNvSpPr>
            <a:spLocks noGrp="1"/>
          </p:cNvSpPr>
          <p:nvPr>
            <p:ph type="ctrTitle" hasCustomPrompt="1"/>
          </p:nvPr>
        </p:nvSpPr>
        <p:spPr>
          <a:xfrm>
            <a:off x="1188723" y="5434552"/>
            <a:ext cx="10731133" cy="924707"/>
          </a:xfrm>
          <a:prstGeom prst="rect">
            <a:avLst/>
          </a:prstGeom>
        </p:spPr>
        <p:txBody>
          <a:bodyPr anchor="b">
            <a:normAutofit/>
          </a:bodyPr>
          <a:lstStyle>
            <a:lvl1pPr marL="0" indent="0" algn="l">
              <a:defRPr sz="6500" baseline="0">
                <a:solidFill>
                  <a:schemeClr val="bg1"/>
                </a:solidFill>
              </a:defRPr>
            </a:lvl1pPr>
          </a:lstStyle>
          <a:p>
            <a:r>
              <a:rPr lang="en-US" dirty="0"/>
              <a:t>Click to add title 65 </a:t>
            </a:r>
            <a:r>
              <a:rPr lang="en-US" dirty="0" err="1"/>
              <a:t>pt</a:t>
            </a:r>
            <a:endParaRPr lang="uk-UA" dirty="0"/>
          </a:p>
        </p:txBody>
      </p:sp>
    </p:spTree>
    <p:extLst>
      <p:ext uri="{BB962C8B-B14F-4D97-AF65-F5344CB8AC3E}">
        <p14:creationId xmlns:p14="http://schemas.microsoft.com/office/powerpoint/2010/main" val="42066709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_Title Slide 3">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98" t="604" b="29863"/>
          <a:stretch/>
        </p:blipFill>
        <p:spPr>
          <a:xfrm>
            <a:off x="272845" y="1231490"/>
            <a:ext cx="11638847" cy="5378860"/>
          </a:xfrm>
          <a:prstGeom prst="rect">
            <a:avLst/>
          </a:prstGeom>
        </p:spPr>
      </p:pic>
      <p:sp>
        <p:nvSpPr>
          <p:cNvPr id="8" name="Подзаголовок 2"/>
          <p:cNvSpPr>
            <a:spLocks noGrp="1"/>
          </p:cNvSpPr>
          <p:nvPr>
            <p:ph type="subTitle" idx="1" hasCustomPrompt="1"/>
          </p:nvPr>
        </p:nvSpPr>
        <p:spPr>
          <a:xfrm>
            <a:off x="1188725" y="4741589"/>
            <a:ext cx="8969433" cy="454573"/>
          </a:xfrm>
          <a:prstGeom prst="rect">
            <a:avLst/>
          </a:prstGeom>
        </p:spPr>
        <p:txBody>
          <a:bodyPr>
            <a:noAutofit/>
          </a:bodyPr>
          <a:lstStyle>
            <a:lvl1pPr marL="0" indent="0" algn="l">
              <a:buNone/>
              <a:defRPr sz="3000">
                <a:solidFill>
                  <a:schemeClr val="bg1"/>
                </a:solidFill>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a:t>Click to add subtitle 30pt</a:t>
            </a:r>
            <a:endParaRPr lang="uk-UA" dirty="0"/>
          </a:p>
        </p:txBody>
      </p:sp>
      <p:sp>
        <p:nvSpPr>
          <p:cNvPr id="6" name="Заголовок 1"/>
          <p:cNvSpPr>
            <a:spLocks noGrp="1"/>
          </p:cNvSpPr>
          <p:nvPr>
            <p:ph type="ctrTitle" hasCustomPrompt="1"/>
          </p:nvPr>
        </p:nvSpPr>
        <p:spPr>
          <a:xfrm>
            <a:off x="1188723" y="5434552"/>
            <a:ext cx="10741340" cy="924707"/>
          </a:xfrm>
          <a:prstGeom prst="rect">
            <a:avLst/>
          </a:prstGeom>
        </p:spPr>
        <p:txBody>
          <a:bodyPr anchor="b">
            <a:normAutofit/>
          </a:bodyPr>
          <a:lstStyle>
            <a:lvl1pPr marL="0" indent="0" algn="l">
              <a:defRPr sz="6500" baseline="0">
                <a:solidFill>
                  <a:schemeClr val="bg1"/>
                </a:solidFill>
              </a:defRPr>
            </a:lvl1pPr>
          </a:lstStyle>
          <a:p>
            <a:r>
              <a:rPr lang="en-US" dirty="0"/>
              <a:t>Click to add Title 65 </a:t>
            </a:r>
            <a:r>
              <a:rPr lang="en-US" dirty="0" err="1"/>
              <a:t>pt</a:t>
            </a:r>
            <a:endParaRPr lang="uk-UA" dirty="0"/>
          </a:p>
        </p:txBody>
      </p:sp>
    </p:spTree>
    <p:extLst>
      <p:ext uri="{BB962C8B-B14F-4D97-AF65-F5344CB8AC3E}">
        <p14:creationId xmlns:p14="http://schemas.microsoft.com/office/powerpoint/2010/main" val="4271629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TWO-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1977726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THREE-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660443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DESCRIPTION-SIDETEX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r>
              <a:rPr lang="uk-UA" dirty="0"/>
              <a:t/>
            </a:r>
            <a:br>
              <a:rPr lang="uk-UA" dirty="0"/>
            </a:br>
            <a:r>
              <a:rPr lang="en-US" dirty="0"/>
              <a:t>BE CAPITA</a:t>
            </a:r>
            <a:r>
              <a:rPr lang="uk-UA" dirty="0"/>
              <a:t/>
            </a:r>
            <a:br>
              <a:rPr lang="uk-UA" dirty="0"/>
            </a:br>
            <a:r>
              <a:rPr lang="en-US" dirty="0"/>
              <a:t>LIZED</a:t>
            </a:r>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607881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IDETEXT-PROCESS-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r>
              <a:rPr lang="uk-UA" dirty="0"/>
              <a:t/>
            </a:r>
            <a:br>
              <a:rPr lang="uk-UA" dirty="0"/>
            </a:br>
            <a:r>
              <a:rPr lang="en-US" dirty="0"/>
              <a:t>BE CAPITA</a:t>
            </a:r>
            <a:r>
              <a:rPr lang="uk-UA" dirty="0"/>
              <a:t/>
            </a:r>
            <a:br>
              <a:rPr lang="uk-UA" dirty="0"/>
            </a:br>
            <a:r>
              <a:rPr lang="en-US" dirty="0"/>
              <a:t>LIZED</a:t>
            </a:r>
          </a:p>
        </p:txBody>
      </p:sp>
      <p:sp>
        <p:nvSpPr>
          <p:cNvPr id="4" name="Oval 3"/>
          <p:cNvSpPr/>
          <p:nvPr userDrawn="1"/>
        </p:nvSpPr>
        <p:spPr>
          <a:xfrm>
            <a:off x="917664"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6" name="TextBox 25"/>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562363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TIMELINE-DARK">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cxnSp>
        <p:nvCxnSpPr>
          <p:cNvPr id="6" name="Straight Connector 5"/>
          <p:cNvCxnSpPr/>
          <p:nvPr userDrawn="1"/>
        </p:nvCxnSpPr>
        <p:spPr>
          <a:xfrm>
            <a:off x="-28575" y="2743200"/>
            <a:ext cx="12252960" cy="0"/>
          </a:xfrm>
          <a:prstGeom prst="line">
            <a:avLst/>
          </a:prstGeom>
          <a:ln w="19050">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9" name="TextBox 3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986282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RIGHT-DARK">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r>
              <a:rPr lang="en-US"/>
              <a:t>Click icon to add picture</a:t>
            </a:r>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533767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image" Target="../media/image3.emf"/><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7"/>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1934738578"/>
      </p:ext>
    </p:extLst>
  </p:cSld>
  <p:clrMap bg1="dk1" tx1="lt1" bg2="dk2" tx2="lt2" accent1="accent1" accent2="accent2" accent3="accent3" accent4="accent4" accent5="accent5" accent6="accent6" hlink="hlink" folHlink="folHlink"/>
  <p:sldLayoutIdLst>
    <p:sldLayoutId id="2147483649" r:id="rId1"/>
    <p:sldLayoutId id="2147483674" r:id="rId2"/>
    <p:sldLayoutId id="2147483652" r:id="rId3"/>
    <p:sldLayoutId id="2147483654" r:id="rId4"/>
    <p:sldLayoutId id="2147483657" r:id="rId5"/>
    <p:sldLayoutId id="2147483661" r:id="rId6"/>
    <p:sldLayoutId id="2147483663" r:id="rId7"/>
    <p:sldLayoutId id="2147483665" r:id="rId8"/>
    <p:sldLayoutId id="2147483667" r:id="rId9"/>
    <p:sldLayoutId id="2147483670" r:id="rId10"/>
    <p:sldLayoutId id="2147483669" r:id="rId11"/>
    <p:sldLayoutId id="2147483671" r:id="rId12"/>
    <p:sldLayoutId id="2147483672" r:id="rId13"/>
    <p:sldLayoutId id="2147483673" r:id="rId14"/>
    <p:sldLayoutId id="2147483690"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32" userDrawn="1">
          <p15:clr>
            <a:srgbClr val="F26B43"/>
          </p15:clr>
        </p15:guide>
        <p15:guide id="4" pos="7248" userDrawn="1">
          <p15:clr>
            <a:srgbClr val="F26B43"/>
          </p15:clr>
        </p15:guide>
        <p15:guide id="5" orient="horz" pos="432" userDrawn="1">
          <p15:clr>
            <a:srgbClr val="F26B43"/>
          </p15:clr>
        </p15:guide>
        <p15:guide id="6" orient="horz" pos="864" userDrawn="1">
          <p15:clr>
            <a:srgbClr val="F26B43"/>
          </p15:clr>
        </p15:guide>
        <p15:guide id="7" orient="horz" pos="3456" userDrawn="1">
          <p15:clr>
            <a:srgbClr val="F26B43"/>
          </p15:clr>
        </p15:guide>
        <p15:guide id="8" orient="horz" pos="3888" userDrawn="1">
          <p15:clr>
            <a:srgbClr val="F26B43"/>
          </p15:clr>
        </p15:guide>
        <p15:guide id="9" pos="1680" userDrawn="1">
          <p15:clr>
            <a:srgbClr val="F26B43"/>
          </p15:clr>
        </p15:guide>
        <p15:guide id="10" pos="1824" userDrawn="1">
          <p15:clr>
            <a:srgbClr val="F26B43"/>
          </p15:clr>
        </p15:guide>
        <p15:guide id="11" pos="2616" userDrawn="1">
          <p15:clr>
            <a:srgbClr val="F26B43"/>
          </p15:clr>
        </p15:guide>
        <p15:guide id="12" pos="3072" userDrawn="1">
          <p15:clr>
            <a:srgbClr val="F26B43"/>
          </p15:clr>
        </p15:guide>
        <p15:guide id="13" pos="2760" userDrawn="1">
          <p15:clr>
            <a:srgbClr val="F26B43"/>
          </p15:clr>
        </p15:guide>
        <p15:guide id="14" pos="3216" userDrawn="1">
          <p15:clr>
            <a:srgbClr val="F26B43"/>
          </p15:clr>
        </p15:guide>
        <p15:guide id="15" pos="4464" userDrawn="1">
          <p15:clr>
            <a:srgbClr val="F26B43"/>
          </p15:clr>
        </p15:guide>
        <p15:guide id="16" pos="4608" userDrawn="1">
          <p15:clr>
            <a:srgbClr val="F26B43"/>
          </p15:clr>
        </p15:guide>
        <p15:guide id="17" pos="4920" userDrawn="1">
          <p15:clr>
            <a:srgbClr val="F26B43"/>
          </p15:clr>
        </p15:guide>
        <p15:guide id="18" pos="5064" userDrawn="1">
          <p15:clr>
            <a:srgbClr val="F26B43"/>
          </p15:clr>
        </p15:guide>
        <p15:guide id="19" pos="5856" userDrawn="1">
          <p15:clr>
            <a:srgbClr val="F26B43"/>
          </p15:clr>
        </p15:guide>
        <p15:guide id="20" pos="6000" userDrawn="1">
          <p15:clr>
            <a:srgbClr val="F26B43"/>
          </p15:clr>
        </p15:guide>
        <p15:guide id="21" orient="horz" pos="1296" userDrawn="1">
          <p15:clr>
            <a:srgbClr val="F26B43"/>
          </p15:clr>
        </p15:guide>
        <p15:guide id="22" orient="horz" pos="1728" userDrawn="1">
          <p15:clr>
            <a:srgbClr val="F26B43"/>
          </p15:clr>
        </p15:guide>
        <p15:guide id="23" pos="3768" userDrawn="1">
          <p15:clr>
            <a:srgbClr val="F26B43"/>
          </p15:clr>
        </p15:guide>
        <p15:guide id="24" pos="391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3"/>
          <a:stretch>
            <a:fillRect/>
          </a:stretch>
        </p:blipFill>
        <p:spPr>
          <a:xfrm>
            <a:off x="9959145" y="5906728"/>
            <a:ext cx="1547053" cy="265471"/>
          </a:xfrm>
          <a:prstGeom prst="rect">
            <a:avLst/>
          </a:prstGeom>
        </p:spPr>
      </p:pic>
    </p:spTree>
    <p:extLst>
      <p:ext uri="{BB962C8B-B14F-4D97-AF65-F5344CB8AC3E}">
        <p14:creationId xmlns:p14="http://schemas.microsoft.com/office/powerpoint/2010/main" val="23213711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64" r:id="rId7"/>
    <p:sldLayoutId id="2147483666" r:id="rId8"/>
    <p:sldLayoutId id="2147483683" r:id="rId9"/>
    <p:sldLayoutId id="2147483684" r:id="rId10"/>
    <p:sldLayoutId id="2147483685" r:id="rId11"/>
    <p:sldLayoutId id="2147483686" r:id="rId12"/>
    <p:sldLayoutId id="2147483687" r:id="rId13"/>
    <p:sldLayoutId id="2147483688" r:id="rId14"/>
    <p:sldLayoutId id="2147483691" r:id="rId15"/>
    <p:sldLayoutId id="2147483692" r:id="rId16"/>
    <p:sldLayoutId id="2147483693" r:id="rId17"/>
    <p:sldLayoutId id="2147483694" r:id="rId18"/>
    <p:sldLayoutId id="2147483695" r:id="rId19"/>
    <p:sldLayoutId id="2147483696" r:id="rId20"/>
    <p:sldLayoutId id="2147483697"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8" Type="http://schemas.openxmlformats.org/officeDocument/2006/relationships/hyperlink" Target="https://paiza.io/projects/sepDWD3s9TLX_8GKIvvbXA?language=python3" TargetMode="External"/><Relationship Id="rId3" Type="http://schemas.openxmlformats.org/officeDocument/2006/relationships/hyperlink" Target="https://www.jdoodle.com/python3-programming-online" TargetMode="External"/><Relationship Id="rId7" Type="http://schemas.openxmlformats.org/officeDocument/2006/relationships/hyperlink" Target="https://www.beta.browxy.com/" TargetMode="External"/><Relationship Id="rId2" Type="http://schemas.openxmlformats.org/officeDocument/2006/relationships/notesSlide" Target="../notesSlides/notesSlide8.xml"/><Relationship Id="rId1" Type="http://schemas.openxmlformats.org/officeDocument/2006/relationships/slideLayout" Target="../slideLayouts/slideLayout30.xml"/><Relationship Id="rId6" Type="http://schemas.openxmlformats.org/officeDocument/2006/relationships/hyperlink" Target="https://ideone.com/" TargetMode="External"/><Relationship Id="rId5" Type="http://schemas.openxmlformats.org/officeDocument/2006/relationships/hyperlink" Target="https://repl.it/repls/DimpledRottenOperation" TargetMode="External"/><Relationship Id="rId4" Type="http://schemas.openxmlformats.org/officeDocument/2006/relationships/hyperlink" Target="https://www.onlinegdb.com/online_python_compiler"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3" Type="http://schemas.openxmlformats.org/officeDocument/2006/relationships/hyperlink" Target="http://pydev.org/" TargetMode="External"/><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hyperlink" Target="http://python.org/" TargetMode="External"/><Relationship Id="rId2" Type="http://schemas.openxmlformats.org/officeDocument/2006/relationships/notesSlide" Target="../notesSlides/notesSlide2.xml"/><Relationship Id="rId1" Type="http://schemas.openxmlformats.org/officeDocument/2006/relationships/slideLayout" Target="../slideLayouts/slideLayout33.xml"/><Relationship Id="rId5" Type="http://schemas.openxmlformats.org/officeDocument/2006/relationships/hyperlink" Target="https://www.udemy.com/python-101-beginners-coding-bootcamp-free-course/" TargetMode="External"/><Relationship Id="rId4" Type="http://schemas.openxmlformats.org/officeDocument/2006/relationships/hyperlink" Target="https://www.w3schools.com/python/"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3" Type="http://schemas.openxmlformats.org/officeDocument/2006/relationships/hyperlink" Target="http://www.pip-installer.org/en/latest/installing.html" TargetMode="External"/><Relationship Id="rId2" Type="http://schemas.openxmlformats.org/officeDocument/2006/relationships/notesSlide" Target="../notesSlides/notesSlide25.xml"/><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3" Type="http://schemas.openxmlformats.org/officeDocument/2006/relationships/hyperlink" Target="https://www.python.org/dev/peps/pep-0008/" TargetMode="External"/><Relationship Id="rId2" Type="http://schemas.openxmlformats.org/officeDocument/2006/relationships/notesSlide" Target="../notesSlides/notesSlide33.xml"/><Relationship Id="rId1" Type="http://schemas.openxmlformats.org/officeDocument/2006/relationships/slideLayout" Target="../slideLayouts/slideLayout34.xml"/><Relationship Id="rId4" Type="http://schemas.openxmlformats.org/officeDocument/2006/relationships/hyperlink" Target="https://try.github.io/levels/1/challenges/1"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4.xml"/><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eg"/><Relationship Id="rId7" Type="http://schemas.openxmlformats.org/officeDocument/2006/relationships/image" Target="../media/image12.jpeg"/><Relationship Id="rId12"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3.xml"/><Relationship Id="rId6" Type="http://schemas.openxmlformats.org/officeDocument/2006/relationships/image" Target="../media/image11.jpeg"/><Relationship Id="rId11" Type="http://schemas.openxmlformats.org/officeDocument/2006/relationships/image" Target="../media/image16.jpeg"/><Relationship Id="rId5" Type="http://schemas.openxmlformats.org/officeDocument/2006/relationships/image" Target="../media/image10.jpeg"/><Relationship Id="rId10" Type="http://schemas.openxmlformats.org/officeDocument/2006/relationships/image" Target="../media/image15.jpeg"/><Relationship Id="rId4" Type="http://schemas.openxmlformats.org/officeDocument/2006/relationships/image" Target="../media/image9.jpeg"/><Relationship Id="rId9"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0.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9500" dirty="0" smtClean="0"/>
              <a:t>PYTHON </a:t>
            </a:r>
            <a:r>
              <a:rPr lang="en-US" sz="9500" dirty="0"/>
              <a:t>CORE</a:t>
            </a:r>
            <a:br>
              <a:rPr lang="en-US" sz="9500" dirty="0"/>
            </a:br>
            <a:r>
              <a:rPr lang="en-US" sz="9500" dirty="0"/>
              <a:t>INTRODUCTION</a:t>
            </a:r>
          </a:p>
        </p:txBody>
      </p:sp>
    </p:spTree>
    <p:extLst>
      <p:ext uri="{BB962C8B-B14F-4D97-AF65-F5344CB8AC3E}">
        <p14:creationId xmlns:p14="http://schemas.microsoft.com/office/powerpoint/2010/main" val="15527564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pPr eaLnBrk="1" hangingPunct="1"/>
            <a:r>
              <a:rPr lang="en-US" altLang="en-US" dirty="0" smtClean="0"/>
              <a:t>Python Interactive Shell</a:t>
            </a:r>
            <a:endParaRPr lang="en-US" altLang="en-US" dirty="0"/>
          </a:p>
        </p:txBody>
      </p:sp>
      <p:sp>
        <p:nvSpPr>
          <p:cNvPr id="4" name="Content Placeholder 2"/>
          <p:cNvSpPr>
            <a:spLocks noGrp="1"/>
          </p:cNvSpPr>
          <p:nvPr>
            <p:ph type="body" sz="quarter" idx="10"/>
          </p:nvPr>
        </p:nvSpPr>
        <p:spPr>
          <a:xfrm>
            <a:off x="362858" y="1233493"/>
            <a:ext cx="11494709" cy="4535482"/>
          </a:xfrm>
        </p:spPr>
        <p:txBody>
          <a:bodyPr rtlCol="0">
            <a:normAutofit/>
          </a:bodyPr>
          <a:lstStyle/>
          <a:p>
            <a:pPr defTabSz="914309">
              <a:defRPr/>
            </a:pPr>
            <a:endParaRPr lang="en-US" altLang="en-US" sz="2400" dirty="0" smtClean="0"/>
          </a:p>
          <a:p>
            <a:pPr defTabSz="914309">
              <a:defRPr/>
            </a:pPr>
            <a:endParaRPr lang="en-US" altLang="en-US" sz="2400" dirty="0"/>
          </a:p>
          <a:p>
            <a:pPr defTabSz="914309">
              <a:defRPr/>
            </a:pPr>
            <a:endParaRPr lang="en-US" altLang="en-US" sz="2400" dirty="0" smtClean="0"/>
          </a:p>
          <a:p>
            <a:pPr defTabSz="914309">
              <a:defRPr/>
            </a:pPr>
            <a:endParaRPr lang="en-US" altLang="en-US" sz="2400" dirty="0"/>
          </a:p>
          <a:p>
            <a:pPr defTabSz="914309">
              <a:defRPr/>
            </a:pPr>
            <a:endParaRPr lang="en-US" altLang="en-US" sz="2400" dirty="0" smtClean="0"/>
          </a:p>
          <a:p>
            <a:pPr defTabSz="914309">
              <a:defRPr/>
            </a:pPr>
            <a:r>
              <a:rPr lang="en-US" altLang="en-US" sz="2400" dirty="0" smtClean="0"/>
              <a:t>Python </a:t>
            </a:r>
            <a:r>
              <a:rPr lang="en-US" altLang="en-US" sz="2400" dirty="0"/>
              <a:t>3.7.1rc1 (v3.7.1rc1:2064bcf6ce, Sep 26 2018, 15:15:36) [MSC v.1914 64 bit (AMD64)] on win32</a:t>
            </a:r>
          </a:p>
          <a:p>
            <a:pPr defTabSz="914309">
              <a:defRPr/>
            </a:pPr>
            <a:r>
              <a:rPr lang="en-US" altLang="en-US" sz="2400" dirty="0"/>
              <a:t>Type "help", "copyright", "credits" or "license()" for more information.</a:t>
            </a:r>
          </a:p>
          <a:p>
            <a:pPr defTabSz="914309">
              <a:defRPr/>
            </a:pPr>
            <a:r>
              <a:rPr lang="en-US" altLang="en-US" sz="2400" dirty="0"/>
              <a:t>&gt;&gt;&gt; </a:t>
            </a:r>
          </a:p>
          <a:p>
            <a:pPr defTabSz="914309">
              <a:defRPr/>
            </a:pPr>
            <a:endParaRPr lang="en-US" altLang="en-US" sz="2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077" y="1233493"/>
            <a:ext cx="7194713" cy="1943732"/>
          </a:xfrm>
          <a:prstGeom prst="rect">
            <a:avLst/>
          </a:prstGeom>
        </p:spPr>
      </p:pic>
    </p:spTree>
    <p:extLst>
      <p:ext uri="{BB962C8B-B14F-4D97-AF65-F5344CB8AC3E}">
        <p14:creationId xmlns:p14="http://schemas.microsoft.com/office/powerpoint/2010/main" val="12249453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Content Placeholder 2"/>
          <p:cNvSpPr>
            <a:spLocks noGrp="1"/>
          </p:cNvSpPr>
          <p:nvPr>
            <p:ph type="body" sz="quarter" idx="10"/>
          </p:nvPr>
        </p:nvSpPr>
        <p:spPr/>
        <p:txBody>
          <a:bodyPr/>
          <a:lstStyle/>
          <a:p>
            <a:pPr marL="227013" indent="-227013">
              <a:buClr>
                <a:schemeClr val="tx1"/>
              </a:buClr>
              <a:buFont typeface="Arial" panose="020B0604020202020204" pitchFamily="34" charset="0"/>
              <a:buChar char="•"/>
            </a:pPr>
            <a:r>
              <a:rPr lang="en-US" altLang="en-US" sz="2400" dirty="0" smtClean="0">
                <a:solidFill>
                  <a:schemeClr val="hlink"/>
                </a:solidFill>
              </a:rPr>
              <a:t>https</a:t>
            </a:r>
            <a:r>
              <a:rPr lang="en-US" altLang="en-US" sz="2400" dirty="0">
                <a:solidFill>
                  <a:schemeClr val="hlink"/>
                </a:solidFill>
              </a:rPr>
              <a:t>://www.tutorialspoint.com/execute_python_online.php</a:t>
            </a:r>
            <a:endParaRPr lang="en-US" altLang="en-US" sz="2400" dirty="0" smtClean="0">
              <a:solidFill>
                <a:schemeClr val="hlink"/>
              </a:solidFill>
            </a:endParaRPr>
          </a:p>
          <a:p>
            <a:pPr marL="227013" indent="-227013">
              <a:buClr>
                <a:schemeClr val="tx1"/>
              </a:buClr>
              <a:buFont typeface="Arial" panose="020B0604020202020204" pitchFamily="34" charset="0"/>
              <a:buChar char="•"/>
            </a:pPr>
            <a:r>
              <a:rPr lang="en-US" altLang="en-US" sz="2400" dirty="0" smtClean="0">
                <a:solidFill>
                  <a:schemeClr val="hlink"/>
                </a:solidFill>
                <a:hlinkClick r:id="rId3"/>
              </a:rPr>
              <a:t>https</a:t>
            </a:r>
            <a:r>
              <a:rPr lang="en-US" altLang="en-US" sz="2400" dirty="0">
                <a:solidFill>
                  <a:schemeClr val="hlink"/>
                </a:solidFill>
                <a:hlinkClick r:id="rId3"/>
              </a:rPr>
              <a:t>://</a:t>
            </a:r>
            <a:r>
              <a:rPr lang="en-US" altLang="en-US" sz="2400" dirty="0" smtClean="0">
                <a:solidFill>
                  <a:schemeClr val="hlink"/>
                </a:solidFill>
                <a:hlinkClick r:id="rId3"/>
              </a:rPr>
              <a:t>www.jdoodle.com/python3-programming-online</a:t>
            </a:r>
            <a:endParaRPr lang="en-US" altLang="en-US" sz="2400" dirty="0" smtClean="0">
              <a:solidFill>
                <a:schemeClr val="hlink"/>
              </a:solidFill>
            </a:endParaRPr>
          </a:p>
          <a:p>
            <a:pPr marL="227013" indent="-227013">
              <a:buClr>
                <a:schemeClr val="tx1"/>
              </a:buClr>
              <a:buFont typeface="Arial" panose="020B0604020202020204" pitchFamily="34" charset="0"/>
              <a:buChar char="•"/>
            </a:pPr>
            <a:r>
              <a:rPr lang="en-US" altLang="en-US" sz="2400" dirty="0" smtClean="0">
                <a:hlinkClick r:id="rId4"/>
              </a:rPr>
              <a:t>https</a:t>
            </a:r>
            <a:r>
              <a:rPr lang="en-US" altLang="en-US" sz="2400" dirty="0">
                <a:hlinkClick r:id="rId4"/>
              </a:rPr>
              <a:t>://</a:t>
            </a:r>
            <a:r>
              <a:rPr lang="en-US" altLang="en-US" sz="2400" dirty="0" smtClean="0">
                <a:hlinkClick r:id="rId4"/>
              </a:rPr>
              <a:t>www.onlinegdb.com/online_python_compiler</a:t>
            </a:r>
            <a:endParaRPr lang="en-US" altLang="en-US" sz="2400" dirty="0" smtClean="0"/>
          </a:p>
          <a:p>
            <a:pPr marL="227013" indent="-227013">
              <a:buClr>
                <a:schemeClr val="tx1"/>
              </a:buClr>
              <a:buFont typeface="Arial" panose="020B0604020202020204" pitchFamily="34" charset="0"/>
              <a:buChar char="•"/>
            </a:pPr>
            <a:r>
              <a:rPr lang="en-US" altLang="en-US" sz="2400" dirty="0">
                <a:hlinkClick r:id="rId5"/>
              </a:rPr>
              <a:t>https://</a:t>
            </a:r>
            <a:r>
              <a:rPr lang="en-US" altLang="en-US" sz="2400" dirty="0" smtClean="0">
                <a:hlinkClick r:id="rId5"/>
              </a:rPr>
              <a:t>repl.it/repls/DimpledRottenOperation</a:t>
            </a:r>
            <a:endParaRPr lang="en-US" altLang="en-US" sz="2400" dirty="0" smtClean="0"/>
          </a:p>
          <a:p>
            <a:pPr marL="227013" indent="-227013">
              <a:buClr>
                <a:schemeClr val="tx1"/>
              </a:buClr>
              <a:buFont typeface="Arial" panose="020B0604020202020204" pitchFamily="34" charset="0"/>
              <a:buChar char="•"/>
            </a:pPr>
            <a:r>
              <a:rPr lang="en-US" altLang="en-US" sz="2400" dirty="0">
                <a:solidFill>
                  <a:schemeClr val="hlink"/>
                </a:solidFill>
                <a:hlinkClick r:id="rId6"/>
              </a:rPr>
              <a:t>https://ideone.com/</a:t>
            </a:r>
            <a:endParaRPr lang="en-US" altLang="en-US" sz="2400" dirty="0">
              <a:solidFill>
                <a:schemeClr val="hlink"/>
              </a:solidFill>
            </a:endParaRPr>
          </a:p>
          <a:p>
            <a:pPr marL="227013" indent="-227013">
              <a:buClr>
                <a:schemeClr val="tx1"/>
              </a:buClr>
              <a:buFont typeface="Arial" panose="020B0604020202020204" pitchFamily="34" charset="0"/>
              <a:buChar char="•"/>
            </a:pPr>
            <a:r>
              <a:rPr lang="en-US" altLang="en-US" sz="2400" dirty="0">
                <a:solidFill>
                  <a:schemeClr val="hlink"/>
                </a:solidFill>
                <a:hlinkClick r:id="rId7"/>
              </a:rPr>
              <a:t>https://www.beta.browxy.com/</a:t>
            </a:r>
            <a:endParaRPr lang="en-US" altLang="en-US" sz="2400" dirty="0">
              <a:solidFill>
                <a:schemeClr val="hlink"/>
              </a:solidFill>
            </a:endParaRPr>
          </a:p>
          <a:p>
            <a:pPr marL="227013" indent="-227013">
              <a:buClr>
                <a:schemeClr val="tx1"/>
              </a:buClr>
              <a:buFont typeface="Arial" panose="020B0604020202020204" pitchFamily="34" charset="0"/>
              <a:buChar char="•"/>
            </a:pPr>
            <a:r>
              <a:rPr lang="en-US" altLang="en-US" sz="2400" dirty="0" smtClean="0">
                <a:hlinkClick r:id="rId8"/>
              </a:rPr>
              <a:t>https</a:t>
            </a:r>
            <a:r>
              <a:rPr lang="en-US" altLang="en-US" sz="2400" dirty="0">
                <a:hlinkClick r:id="rId8"/>
              </a:rPr>
              <a:t>://paiza.io/projects/sepDWD3s9TLX_8GKIvvbXA?language=python3</a:t>
            </a:r>
            <a:endParaRPr lang="en-US" altLang="en-US" sz="2400" dirty="0"/>
          </a:p>
        </p:txBody>
      </p:sp>
      <p:sp>
        <p:nvSpPr>
          <p:cNvPr id="36866" name="Title 1"/>
          <p:cNvSpPr>
            <a:spLocks noGrp="1"/>
          </p:cNvSpPr>
          <p:nvPr>
            <p:ph type="title"/>
          </p:nvPr>
        </p:nvSpPr>
        <p:spPr/>
        <p:txBody>
          <a:bodyPr/>
          <a:lstStyle/>
          <a:p>
            <a:r>
              <a:rPr lang="en-US" altLang="en-US" dirty="0"/>
              <a:t>Online</a:t>
            </a:r>
            <a:r>
              <a:rPr lang="en-US" altLang="en-US" cap="all" dirty="0"/>
              <a:t> </a:t>
            </a:r>
            <a:r>
              <a:rPr lang="en-US" altLang="en-US" dirty="0" smtClean="0"/>
              <a:t>Python compiler</a:t>
            </a:r>
            <a:endParaRPr lang="en-US" altLang="en-US" dirty="0"/>
          </a:p>
        </p:txBody>
      </p:sp>
    </p:spTree>
    <p:extLst>
      <p:ext uri="{BB962C8B-B14F-4D97-AF65-F5344CB8AC3E}">
        <p14:creationId xmlns:p14="http://schemas.microsoft.com/office/powerpoint/2010/main" val="40954464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Content Placeholder 2"/>
          <p:cNvSpPr>
            <a:spLocks noGrp="1"/>
          </p:cNvSpPr>
          <p:nvPr>
            <p:ph type="body" sz="quarter" idx="10"/>
          </p:nvPr>
        </p:nvSpPr>
        <p:spPr>
          <a:xfrm>
            <a:off x="216849" y="1178220"/>
            <a:ext cx="11711629" cy="4954311"/>
          </a:xfrm>
        </p:spPr>
        <p:txBody>
          <a:bodyPr rtlCol="0">
            <a:normAutofit/>
          </a:bodyPr>
          <a:lstStyle/>
          <a:p>
            <a:pPr defTabSz="914309">
              <a:defRPr/>
            </a:pPr>
            <a:endParaRPr lang="en-US" altLang="en-US" sz="2000" dirty="0" smtClean="0">
              <a:solidFill>
                <a:schemeClr val="hlink"/>
              </a:solidFill>
            </a:endParaRPr>
          </a:p>
          <a:p>
            <a:pPr defTabSz="914309">
              <a:defRPr/>
            </a:pPr>
            <a:r>
              <a:rPr lang="en-US" altLang="en-US" sz="2400" dirty="0" smtClean="0">
                <a:solidFill>
                  <a:schemeClr val="hlink"/>
                </a:solidFill>
              </a:rPr>
              <a:t>IDLE </a:t>
            </a:r>
            <a:r>
              <a:rPr lang="en-US" altLang="en-US" sz="2400" dirty="0" smtClean="0"/>
              <a:t>m</a:t>
            </a:r>
            <a:r>
              <a:rPr lang="en-US" sz="2400" dirty="0" smtClean="0"/>
              <a:t>ulti-window </a:t>
            </a:r>
            <a:r>
              <a:rPr lang="en-US" sz="2400" dirty="0"/>
              <a:t>colorized source browser, </a:t>
            </a:r>
            <a:r>
              <a:rPr lang="en-US" sz="2400" dirty="0" err="1"/>
              <a:t>autoindent</a:t>
            </a:r>
            <a:r>
              <a:rPr lang="en-US" sz="2400" dirty="0"/>
              <a:t>, </a:t>
            </a:r>
            <a:r>
              <a:rPr lang="en-US" sz="2400" dirty="0" err="1"/>
              <a:t>autocompletion</a:t>
            </a:r>
            <a:r>
              <a:rPr lang="en-US" sz="2400" dirty="0"/>
              <a:t>, tool tips, code context panel, search in files, class and path browsers, debugger, executes code in clean separate </a:t>
            </a:r>
            <a:r>
              <a:rPr lang="en-US" sz="2400" dirty="0" err="1"/>
              <a:t>subprocess</a:t>
            </a:r>
            <a:r>
              <a:rPr lang="en-US" sz="2400" dirty="0"/>
              <a:t> with one keystroke. 100% pure Python, part of Python 2.x and 3.x distributions (may be packaged separately in some situations).</a:t>
            </a:r>
            <a:endParaRPr lang="en-US" altLang="en-US" sz="2400" dirty="0" smtClean="0">
              <a:solidFill>
                <a:schemeClr val="hlink"/>
              </a:solidFill>
            </a:endParaRPr>
          </a:p>
          <a:p>
            <a:pPr defTabSz="914309">
              <a:defRPr/>
            </a:pPr>
            <a:endParaRPr lang="en-US" altLang="en-US" sz="2400" dirty="0" smtClean="0">
              <a:solidFill>
                <a:schemeClr val="hlink"/>
              </a:solidFill>
            </a:endParaRPr>
          </a:p>
          <a:p>
            <a:pPr defTabSz="914309">
              <a:defRPr/>
            </a:pPr>
            <a:r>
              <a:rPr lang="en-US" altLang="en-US" sz="2400" dirty="0" smtClean="0">
                <a:solidFill>
                  <a:schemeClr val="hlink"/>
                </a:solidFill>
              </a:rPr>
              <a:t>NetBeans</a:t>
            </a:r>
            <a:r>
              <a:rPr lang="en-US" sz="2400" dirty="0"/>
              <a:t> </a:t>
            </a:r>
            <a:r>
              <a:rPr lang="en-US" sz="2400" dirty="0" smtClean="0"/>
              <a:t>is open </a:t>
            </a:r>
            <a:r>
              <a:rPr lang="en-US" sz="2400" dirty="0"/>
              <a:t>source, allows Python and </a:t>
            </a:r>
            <a:r>
              <a:rPr lang="en-US" sz="2400" dirty="0" err="1"/>
              <a:t>Jython</a:t>
            </a:r>
            <a:r>
              <a:rPr lang="en-US" sz="2400" dirty="0"/>
              <a:t> Editing, code-completion, debugger, refactoring, templates, syntax analysis, </a:t>
            </a:r>
            <a:r>
              <a:rPr lang="en-US" sz="2400" dirty="0" smtClean="0"/>
              <a:t>etc.</a:t>
            </a:r>
          </a:p>
          <a:p>
            <a:pPr defTabSz="914309">
              <a:defRPr/>
            </a:pPr>
            <a:endParaRPr lang="en-US" altLang="en-US" sz="2400" dirty="0" smtClean="0">
              <a:solidFill>
                <a:schemeClr val="hlink"/>
              </a:solidFill>
            </a:endParaRPr>
          </a:p>
          <a:p>
            <a:pPr defTabSz="914309">
              <a:defRPr/>
            </a:pPr>
            <a:r>
              <a:rPr lang="en-US" altLang="en-US" sz="2400" dirty="0" smtClean="0">
                <a:solidFill>
                  <a:schemeClr val="hlink"/>
                </a:solidFill>
              </a:rPr>
              <a:t>Komodo</a:t>
            </a:r>
            <a:r>
              <a:rPr lang="en-US" sz="2400" dirty="0" smtClean="0"/>
              <a:t> is a multi-language </a:t>
            </a:r>
            <a:r>
              <a:rPr lang="en-US" sz="2400" dirty="0"/>
              <a:t>IDE with support for Python 2.x and Python 3. Available </a:t>
            </a:r>
            <a:r>
              <a:rPr lang="en-US" sz="2400" dirty="0" smtClean="0"/>
              <a:t>as</a:t>
            </a:r>
            <a:r>
              <a:rPr lang="en-US" altLang="en-US" sz="2400" dirty="0" smtClean="0">
                <a:solidFill>
                  <a:schemeClr val="hlink"/>
                </a:solidFill>
              </a:rPr>
              <a:t> Komodo IDE</a:t>
            </a:r>
            <a:r>
              <a:rPr lang="en-US" sz="2400" dirty="0" smtClean="0"/>
              <a:t> (</a:t>
            </a:r>
            <a:r>
              <a:rPr lang="en-US" sz="2400" dirty="0"/>
              <a:t>commercial</a:t>
            </a:r>
            <a:r>
              <a:rPr lang="en-US" sz="2400" dirty="0" smtClean="0"/>
              <a:t>).</a:t>
            </a:r>
          </a:p>
          <a:p>
            <a:pPr defTabSz="914309">
              <a:defRPr/>
            </a:pPr>
            <a:r>
              <a:rPr lang="en-US" sz="2000" dirty="0" smtClean="0"/>
              <a:t> </a:t>
            </a:r>
            <a:endParaRPr lang="uk-UA" sz="2000" dirty="0"/>
          </a:p>
          <a:p>
            <a:pPr defTabSz="914309">
              <a:defRPr/>
            </a:pPr>
            <a:endParaRPr lang="en-US" altLang="en-US" sz="2000" dirty="0" smtClean="0"/>
          </a:p>
          <a:p>
            <a:pPr defTabSz="914309">
              <a:defRPr/>
            </a:pPr>
            <a:endParaRPr lang="en-US" altLang="en-US" dirty="0" smtClean="0"/>
          </a:p>
          <a:p>
            <a:pPr defTabSz="914309">
              <a:defRPr/>
            </a:pPr>
            <a:endParaRPr lang="en-US" altLang="en-US" dirty="0"/>
          </a:p>
          <a:p>
            <a:pPr defTabSz="914309">
              <a:defRPr/>
            </a:pPr>
            <a:endParaRPr lang="en-US" altLang="en-US" dirty="0"/>
          </a:p>
        </p:txBody>
      </p:sp>
      <p:sp>
        <p:nvSpPr>
          <p:cNvPr id="38915" name="Title 1"/>
          <p:cNvSpPr>
            <a:spLocks noGrp="1"/>
          </p:cNvSpPr>
          <p:nvPr>
            <p:ph type="title"/>
          </p:nvPr>
        </p:nvSpPr>
        <p:spPr/>
        <p:txBody>
          <a:bodyPr/>
          <a:lstStyle/>
          <a:p>
            <a:pPr eaLnBrk="1" hangingPunct="1"/>
            <a:r>
              <a:rPr lang="en-US" altLang="en-US" dirty="0"/>
              <a:t>Environment, Development Tools</a:t>
            </a:r>
          </a:p>
        </p:txBody>
      </p:sp>
    </p:spTree>
    <p:extLst>
      <p:ext uri="{BB962C8B-B14F-4D97-AF65-F5344CB8AC3E}">
        <p14:creationId xmlns:p14="http://schemas.microsoft.com/office/powerpoint/2010/main" val="23719077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Content Placeholder 2"/>
          <p:cNvSpPr>
            <a:spLocks noGrp="1"/>
          </p:cNvSpPr>
          <p:nvPr>
            <p:ph type="body" sz="quarter" idx="10"/>
          </p:nvPr>
        </p:nvSpPr>
        <p:spPr>
          <a:xfrm>
            <a:off x="216849" y="1178220"/>
            <a:ext cx="11711629" cy="4954311"/>
          </a:xfrm>
        </p:spPr>
        <p:txBody>
          <a:bodyPr rtlCol="0">
            <a:normAutofit/>
          </a:bodyPr>
          <a:lstStyle/>
          <a:p>
            <a:pPr defTabSz="914309">
              <a:defRPr/>
            </a:pPr>
            <a:endParaRPr lang="en-US" altLang="en-US" sz="2000" dirty="0" smtClean="0">
              <a:solidFill>
                <a:schemeClr val="hlink"/>
              </a:solidFill>
            </a:endParaRPr>
          </a:p>
          <a:p>
            <a:pPr defTabSz="914309">
              <a:defRPr/>
            </a:pPr>
            <a:r>
              <a:rPr lang="en-US" altLang="en-US" sz="2400" dirty="0" err="1" smtClean="0">
                <a:solidFill>
                  <a:schemeClr val="hlink"/>
                </a:solidFill>
              </a:rPr>
              <a:t>PyCharm</a:t>
            </a:r>
            <a:r>
              <a:rPr lang="en-US" altLang="en-US" sz="2400" dirty="0" smtClean="0">
                <a:solidFill>
                  <a:schemeClr val="hlink"/>
                </a:solidFill>
              </a:rPr>
              <a:t> Community</a:t>
            </a:r>
            <a:r>
              <a:rPr lang="en-US" sz="2400" dirty="0" smtClean="0"/>
              <a:t> </a:t>
            </a:r>
            <a:r>
              <a:rPr lang="en-US" sz="2400" dirty="0"/>
              <a:t>is a free open-source IDE with a smart Python editor providing quick code navigation, code completion, refactoring, unit testing and debugger. Commercial Professional edition fully supports Web development with Django, Flask, </a:t>
            </a:r>
            <a:r>
              <a:rPr lang="en-US" sz="2400" dirty="0" err="1"/>
              <a:t>Mako</a:t>
            </a:r>
            <a:endParaRPr lang="en-US" altLang="en-US" sz="2400" dirty="0"/>
          </a:p>
          <a:p>
            <a:pPr defTabSz="914309">
              <a:defRPr/>
            </a:pPr>
            <a:endParaRPr lang="en-US" altLang="en-US" sz="2400" dirty="0" smtClean="0">
              <a:solidFill>
                <a:schemeClr val="hlink"/>
              </a:solidFill>
            </a:endParaRPr>
          </a:p>
          <a:p>
            <a:pPr defTabSz="914309">
              <a:defRPr/>
            </a:pPr>
            <a:r>
              <a:rPr lang="en-US" altLang="en-US" sz="2400" dirty="0" smtClean="0">
                <a:solidFill>
                  <a:schemeClr val="hlink"/>
                </a:solidFill>
              </a:rPr>
              <a:t>IntelliJ </a:t>
            </a:r>
            <a:r>
              <a:rPr lang="en-US" altLang="en-US" sz="2400" dirty="0">
                <a:solidFill>
                  <a:schemeClr val="hlink"/>
                </a:solidFill>
              </a:rPr>
              <a:t>IDEA</a:t>
            </a:r>
            <a:r>
              <a:rPr lang="en-US" altLang="en-US" sz="2400" dirty="0"/>
              <a:t> is a commercial Java IDE by </a:t>
            </a:r>
            <a:r>
              <a:rPr lang="en-US" altLang="en-US" sz="2400" dirty="0" err="1"/>
              <a:t>JetBrains</a:t>
            </a:r>
            <a:r>
              <a:rPr lang="en-US" altLang="en-US" sz="2400" dirty="0"/>
              <a:t>. It is often simply referred to as 'IDEA' or 'IntelliJ'. A 30-day fully functional trial of the IntelliJ IDEA commercial edition for various platforms can be freely downloaded. </a:t>
            </a:r>
            <a:r>
              <a:rPr lang="en-US" altLang="en-US" sz="2400" dirty="0" smtClean="0"/>
              <a:t>Community </a:t>
            </a:r>
            <a:r>
              <a:rPr lang="en-US" altLang="en-US" sz="2400" dirty="0"/>
              <a:t>Edition is </a:t>
            </a:r>
            <a:r>
              <a:rPr lang="en-US" altLang="en-US" sz="2400" dirty="0" smtClean="0"/>
              <a:t>open-source</a:t>
            </a:r>
          </a:p>
          <a:p>
            <a:pPr defTabSz="914309">
              <a:defRPr/>
            </a:pPr>
            <a:endParaRPr lang="en-US" sz="2400" dirty="0" smtClean="0">
              <a:solidFill>
                <a:schemeClr val="accent6"/>
              </a:solidFill>
            </a:endParaRPr>
          </a:p>
          <a:p>
            <a:pPr defTabSz="914309">
              <a:defRPr/>
            </a:pPr>
            <a:endParaRPr lang="en-US" altLang="en-US" sz="2000" dirty="0" smtClean="0"/>
          </a:p>
          <a:p>
            <a:pPr defTabSz="914309">
              <a:defRPr/>
            </a:pPr>
            <a:endParaRPr lang="en-US" altLang="en-US" dirty="0" smtClean="0"/>
          </a:p>
          <a:p>
            <a:pPr defTabSz="914309">
              <a:defRPr/>
            </a:pPr>
            <a:endParaRPr lang="en-US" altLang="en-US" dirty="0"/>
          </a:p>
          <a:p>
            <a:pPr defTabSz="914309">
              <a:defRPr/>
            </a:pPr>
            <a:endParaRPr lang="en-US" altLang="en-US" dirty="0"/>
          </a:p>
        </p:txBody>
      </p:sp>
      <p:sp>
        <p:nvSpPr>
          <p:cNvPr id="38915" name="Title 1"/>
          <p:cNvSpPr>
            <a:spLocks noGrp="1"/>
          </p:cNvSpPr>
          <p:nvPr>
            <p:ph type="title"/>
          </p:nvPr>
        </p:nvSpPr>
        <p:spPr/>
        <p:txBody>
          <a:bodyPr/>
          <a:lstStyle/>
          <a:p>
            <a:pPr eaLnBrk="1" hangingPunct="1"/>
            <a:r>
              <a:rPr lang="en-US" altLang="en-US" dirty="0"/>
              <a:t>Environment, Development Tools</a:t>
            </a:r>
          </a:p>
        </p:txBody>
      </p:sp>
    </p:spTree>
    <p:extLst>
      <p:ext uri="{BB962C8B-B14F-4D97-AF65-F5344CB8AC3E}">
        <p14:creationId xmlns:p14="http://schemas.microsoft.com/office/powerpoint/2010/main" val="22374928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Content Placeholder 2"/>
          <p:cNvSpPr>
            <a:spLocks noGrp="1"/>
          </p:cNvSpPr>
          <p:nvPr>
            <p:ph type="body" sz="quarter" idx="10"/>
          </p:nvPr>
        </p:nvSpPr>
        <p:spPr/>
        <p:txBody>
          <a:bodyPr rtlCol="0">
            <a:normAutofit/>
          </a:bodyPr>
          <a:lstStyle/>
          <a:p>
            <a:pPr defTabSz="914309">
              <a:spcBef>
                <a:spcPts val="600"/>
              </a:spcBef>
              <a:defRPr/>
            </a:pPr>
            <a:endParaRPr lang="en-US" altLang="en-US" sz="2400" dirty="0"/>
          </a:p>
          <a:p>
            <a:pPr defTabSz="914309">
              <a:defRPr/>
            </a:pPr>
            <a:r>
              <a:rPr lang="en-US" sz="2400" dirty="0">
                <a:solidFill>
                  <a:schemeClr val="accent6"/>
                </a:solidFill>
              </a:rPr>
              <a:t>Microsoft Visual Studio</a:t>
            </a:r>
            <a:r>
              <a:rPr lang="en-US" sz="2400" dirty="0"/>
              <a:t> is an integrated development environment (IDE) from Microsoft.</a:t>
            </a:r>
          </a:p>
          <a:p>
            <a:pPr defTabSz="914309">
              <a:defRPr/>
            </a:pPr>
            <a:endParaRPr lang="en-US" sz="2400" dirty="0">
              <a:solidFill>
                <a:schemeClr val="accent6"/>
              </a:solidFill>
            </a:endParaRPr>
          </a:p>
          <a:p>
            <a:pPr defTabSz="914309">
              <a:defRPr/>
            </a:pPr>
            <a:r>
              <a:rPr lang="en-US" sz="2400" dirty="0">
                <a:solidFill>
                  <a:schemeClr val="accent6"/>
                </a:solidFill>
              </a:rPr>
              <a:t>Cloud9 IDE</a:t>
            </a:r>
            <a:r>
              <a:rPr lang="en-US" sz="2400" dirty="0"/>
              <a:t> is an online integrated development environment, published as open </a:t>
            </a:r>
            <a:r>
              <a:rPr lang="en-US" sz="2400" dirty="0" err="1"/>
              <a:t>sourse</a:t>
            </a:r>
            <a:r>
              <a:rPr lang="en-US" sz="2400" dirty="0"/>
              <a:t> from version 2.0, until version 3.0. It supports multiple programming languages, including C, C++, Ruby, Python, JavaScript with Node.js, and Go. </a:t>
            </a:r>
          </a:p>
          <a:p>
            <a:pPr defTabSz="914309">
              <a:spcBef>
                <a:spcPts val="600"/>
              </a:spcBef>
              <a:defRPr/>
            </a:pPr>
            <a:endParaRPr lang="en-US" altLang="en-US" sz="2400" dirty="0" smtClean="0">
              <a:solidFill>
                <a:schemeClr val="hlink"/>
              </a:solidFill>
            </a:endParaRPr>
          </a:p>
          <a:p>
            <a:pPr defTabSz="914309">
              <a:spcBef>
                <a:spcPts val="600"/>
              </a:spcBef>
              <a:defRPr/>
            </a:pPr>
            <a:endParaRPr lang="en-US" altLang="en-US" sz="2400" dirty="0">
              <a:solidFill>
                <a:schemeClr val="hlink"/>
              </a:solidFill>
            </a:endParaRPr>
          </a:p>
          <a:p>
            <a:pPr defTabSz="914309">
              <a:spcBef>
                <a:spcPts val="600"/>
              </a:spcBef>
              <a:defRPr/>
            </a:pPr>
            <a:r>
              <a:rPr lang="en-US" altLang="en-US" sz="2400" dirty="0" err="1" smtClean="0">
                <a:solidFill>
                  <a:schemeClr val="hlink"/>
                </a:solidFill>
              </a:rPr>
              <a:t>LiClipse</a:t>
            </a:r>
            <a:r>
              <a:rPr lang="en-US" altLang="en-US" sz="2400" dirty="0" smtClean="0">
                <a:solidFill>
                  <a:schemeClr val="hlink"/>
                </a:solidFill>
              </a:rPr>
              <a:t> </a:t>
            </a:r>
            <a:r>
              <a:rPr lang="en-US" altLang="en-US" sz="2400" dirty="0" smtClean="0"/>
              <a:t>is c</a:t>
            </a:r>
            <a:r>
              <a:rPr lang="en-US" dirty="0" smtClean="0"/>
              <a:t>ommercial </a:t>
            </a:r>
            <a:r>
              <a:rPr lang="en-US" dirty="0"/>
              <a:t>Eclipse-based IDE which provides a standalone bundling </a:t>
            </a:r>
            <a:r>
              <a:rPr lang="en-US" dirty="0" err="1">
                <a:hlinkClick r:id="rId3"/>
              </a:rPr>
              <a:t>PyDev</a:t>
            </a:r>
            <a:r>
              <a:rPr lang="en-US" dirty="0"/>
              <a:t>, Workspace Mechanic, Eclipse Color Theme, </a:t>
            </a:r>
            <a:r>
              <a:rPr lang="en-US" dirty="0" err="1"/>
              <a:t>StartExplorer</a:t>
            </a:r>
            <a:r>
              <a:rPr lang="en-US" dirty="0"/>
              <a:t> and </a:t>
            </a:r>
            <a:r>
              <a:rPr lang="en-US" dirty="0" err="1"/>
              <a:t>AnyEdit</a:t>
            </a:r>
            <a:r>
              <a:rPr lang="en-US" dirty="0"/>
              <a:t>, along with </a:t>
            </a:r>
            <a:r>
              <a:rPr lang="en-US" dirty="0" err="1"/>
              <a:t>lightweigth</a:t>
            </a:r>
            <a:r>
              <a:rPr lang="en-US" dirty="0"/>
              <a:t> support for other languages, and other usability enhancements (such as multi-caret-edition).</a:t>
            </a:r>
            <a:r>
              <a:rPr lang="en-US" altLang="en-US" sz="2400" dirty="0" smtClean="0"/>
              <a:t> </a:t>
            </a:r>
            <a:endParaRPr lang="en-US" altLang="en-US" sz="2400" b="1" i="1" dirty="0"/>
          </a:p>
        </p:txBody>
      </p:sp>
      <p:sp>
        <p:nvSpPr>
          <p:cNvPr id="40963" name="Title 1"/>
          <p:cNvSpPr>
            <a:spLocks noGrp="1"/>
          </p:cNvSpPr>
          <p:nvPr>
            <p:ph type="title"/>
          </p:nvPr>
        </p:nvSpPr>
        <p:spPr/>
        <p:txBody>
          <a:bodyPr/>
          <a:lstStyle/>
          <a:p>
            <a:pPr eaLnBrk="1" hangingPunct="1"/>
            <a:r>
              <a:rPr lang="en-US" altLang="en-US" dirty="0"/>
              <a:t>Environment, Development Tools</a:t>
            </a:r>
          </a:p>
        </p:txBody>
      </p:sp>
    </p:spTree>
    <p:extLst>
      <p:ext uri="{BB962C8B-B14F-4D97-AF65-F5344CB8AC3E}">
        <p14:creationId xmlns:p14="http://schemas.microsoft.com/office/powerpoint/2010/main" val="10913432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Text Placeholder 2"/>
          <p:cNvSpPr>
            <a:spLocks noGrp="1"/>
          </p:cNvSpPr>
          <p:nvPr>
            <p:ph type="body" sz="quarter" idx="10"/>
          </p:nvPr>
        </p:nvSpPr>
        <p:spPr>
          <a:xfrm>
            <a:off x="263706" y="980501"/>
            <a:ext cx="11494709" cy="5078775"/>
          </a:xfrm>
        </p:spPr>
        <p:txBody>
          <a:bodyPr numCol="2"/>
          <a:lstStyle/>
          <a:p>
            <a:r>
              <a:rPr lang="en-US" altLang="en-US" b="1" dirty="0" smtClean="0"/>
              <a:t>      import this</a:t>
            </a:r>
            <a:endParaRPr lang="en-US" altLang="en-US" b="1" dirty="0"/>
          </a:p>
          <a:p>
            <a:endParaRPr lang="en-US" sz="2000" dirty="0" smtClean="0"/>
          </a:p>
          <a:p>
            <a:pPr marL="342900" indent="-342900">
              <a:buClr>
                <a:schemeClr val="tx1"/>
              </a:buClr>
              <a:buFont typeface="Arial" panose="020B0604020202020204" pitchFamily="34" charset="0"/>
              <a:buChar char="•"/>
            </a:pPr>
            <a:r>
              <a:rPr lang="uk-UA" sz="2000" dirty="0" err="1" smtClean="0"/>
              <a:t>Beautiful</a:t>
            </a:r>
            <a:r>
              <a:rPr lang="uk-UA" sz="2000" dirty="0" smtClean="0"/>
              <a:t> </a:t>
            </a:r>
            <a:r>
              <a:rPr lang="uk-UA" sz="2000" dirty="0" err="1"/>
              <a:t>is</a:t>
            </a:r>
            <a:r>
              <a:rPr lang="uk-UA" sz="2000" dirty="0"/>
              <a:t> </a:t>
            </a:r>
            <a:r>
              <a:rPr lang="uk-UA" sz="2000" dirty="0" err="1"/>
              <a:t>better</a:t>
            </a:r>
            <a:r>
              <a:rPr lang="uk-UA" sz="2000" dirty="0"/>
              <a:t> </a:t>
            </a:r>
            <a:r>
              <a:rPr lang="uk-UA" sz="2000" dirty="0" err="1"/>
              <a:t>than</a:t>
            </a:r>
            <a:r>
              <a:rPr lang="uk-UA" sz="2000" dirty="0"/>
              <a:t> </a:t>
            </a:r>
            <a:r>
              <a:rPr lang="uk-UA" sz="2000" dirty="0" err="1"/>
              <a:t>ugly</a:t>
            </a:r>
            <a:r>
              <a:rPr lang="uk-UA" sz="2000" dirty="0"/>
              <a:t>.</a:t>
            </a:r>
          </a:p>
          <a:p>
            <a:pPr marL="342900" indent="-342900">
              <a:buClr>
                <a:schemeClr val="tx1"/>
              </a:buClr>
              <a:buFont typeface="Arial" panose="020B0604020202020204" pitchFamily="34" charset="0"/>
              <a:buChar char="•"/>
            </a:pPr>
            <a:r>
              <a:rPr lang="uk-UA" sz="2000" dirty="0" err="1"/>
              <a:t>Explicit</a:t>
            </a:r>
            <a:r>
              <a:rPr lang="uk-UA" sz="2000" dirty="0"/>
              <a:t> </a:t>
            </a:r>
            <a:r>
              <a:rPr lang="uk-UA" sz="2000" dirty="0" err="1"/>
              <a:t>is</a:t>
            </a:r>
            <a:r>
              <a:rPr lang="uk-UA" sz="2000" dirty="0"/>
              <a:t> </a:t>
            </a:r>
            <a:r>
              <a:rPr lang="uk-UA" sz="2000" dirty="0" err="1"/>
              <a:t>better</a:t>
            </a:r>
            <a:r>
              <a:rPr lang="uk-UA" sz="2000" dirty="0"/>
              <a:t> </a:t>
            </a:r>
            <a:r>
              <a:rPr lang="uk-UA" sz="2000" dirty="0" err="1"/>
              <a:t>than</a:t>
            </a:r>
            <a:r>
              <a:rPr lang="uk-UA" sz="2000" dirty="0"/>
              <a:t> </a:t>
            </a:r>
            <a:r>
              <a:rPr lang="uk-UA" sz="2000" dirty="0" err="1"/>
              <a:t>implicit</a:t>
            </a:r>
            <a:r>
              <a:rPr lang="uk-UA" sz="2000" dirty="0"/>
              <a:t>.</a:t>
            </a:r>
          </a:p>
          <a:p>
            <a:pPr marL="342900" indent="-342900">
              <a:buClr>
                <a:schemeClr val="tx1"/>
              </a:buClr>
              <a:buFont typeface="Arial" panose="020B0604020202020204" pitchFamily="34" charset="0"/>
              <a:buChar char="•"/>
            </a:pPr>
            <a:r>
              <a:rPr lang="uk-UA" sz="2000" dirty="0" err="1"/>
              <a:t>Simple</a:t>
            </a:r>
            <a:r>
              <a:rPr lang="uk-UA" sz="2000" dirty="0"/>
              <a:t> </a:t>
            </a:r>
            <a:r>
              <a:rPr lang="uk-UA" sz="2000" dirty="0" err="1"/>
              <a:t>is</a:t>
            </a:r>
            <a:r>
              <a:rPr lang="uk-UA" sz="2000" dirty="0"/>
              <a:t> </a:t>
            </a:r>
            <a:r>
              <a:rPr lang="uk-UA" sz="2000" dirty="0" err="1"/>
              <a:t>better</a:t>
            </a:r>
            <a:r>
              <a:rPr lang="uk-UA" sz="2000" dirty="0"/>
              <a:t> </a:t>
            </a:r>
            <a:r>
              <a:rPr lang="uk-UA" sz="2000" dirty="0" err="1"/>
              <a:t>than</a:t>
            </a:r>
            <a:r>
              <a:rPr lang="uk-UA" sz="2000" dirty="0"/>
              <a:t> </a:t>
            </a:r>
            <a:r>
              <a:rPr lang="uk-UA" sz="2000" dirty="0" err="1"/>
              <a:t>complex</a:t>
            </a:r>
            <a:r>
              <a:rPr lang="uk-UA" sz="2000" dirty="0"/>
              <a:t>.</a:t>
            </a:r>
          </a:p>
          <a:p>
            <a:pPr marL="342900" indent="-342900">
              <a:buClr>
                <a:schemeClr val="tx1"/>
              </a:buClr>
              <a:buFont typeface="Arial" panose="020B0604020202020204" pitchFamily="34" charset="0"/>
              <a:buChar char="•"/>
            </a:pPr>
            <a:r>
              <a:rPr lang="uk-UA" sz="2000" dirty="0" err="1"/>
              <a:t>Complex</a:t>
            </a:r>
            <a:r>
              <a:rPr lang="uk-UA" sz="2000" dirty="0"/>
              <a:t> </a:t>
            </a:r>
            <a:r>
              <a:rPr lang="uk-UA" sz="2000" dirty="0" err="1"/>
              <a:t>is</a:t>
            </a:r>
            <a:r>
              <a:rPr lang="uk-UA" sz="2000" dirty="0"/>
              <a:t> </a:t>
            </a:r>
            <a:r>
              <a:rPr lang="uk-UA" sz="2000" dirty="0" err="1"/>
              <a:t>better</a:t>
            </a:r>
            <a:r>
              <a:rPr lang="uk-UA" sz="2000" dirty="0"/>
              <a:t> </a:t>
            </a:r>
            <a:r>
              <a:rPr lang="uk-UA" sz="2000" dirty="0" err="1"/>
              <a:t>than</a:t>
            </a:r>
            <a:r>
              <a:rPr lang="uk-UA" sz="2000" dirty="0"/>
              <a:t> </a:t>
            </a:r>
            <a:r>
              <a:rPr lang="uk-UA" sz="2000" dirty="0" err="1"/>
              <a:t>complicated</a:t>
            </a:r>
            <a:r>
              <a:rPr lang="uk-UA" sz="2000" dirty="0"/>
              <a:t>.</a:t>
            </a:r>
          </a:p>
          <a:p>
            <a:pPr marL="342900" indent="-342900">
              <a:buClr>
                <a:schemeClr val="tx1"/>
              </a:buClr>
              <a:buFont typeface="Arial" panose="020B0604020202020204" pitchFamily="34" charset="0"/>
              <a:buChar char="•"/>
            </a:pPr>
            <a:r>
              <a:rPr lang="uk-UA" sz="2000" dirty="0" err="1"/>
              <a:t>Flat</a:t>
            </a:r>
            <a:r>
              <a:rPr lang="uk-UA" sz="2000" dirty="0"/>
              <a:t> </a:t>
            </a:r>
            <a:r>
              <a:rPr lang="uk-UA" sz="2000" dirty="0" err="1"/>
              <a:t>is</a:t>
            </a:r>
            <a:r>
              <a:rPr lang="uk-UA" sz="2000" dirty="0"/>
              <a:t> </a:t>
            </a:r>
            <a:r>
              <a:rPr lang="uk-UA" sz="2000" dirty="0" err="1"/>
              <a:t>better</a:t>
            </a:r>
            <a:r>
              <a:rPr lang="uk-UA" sz="2000" dirty="0"/>
              <a:t> </a:t>
            </a:r>
            <a:r>
              <a:rPr lang="uk-UA" sz="2000" dirty="0" err="1"/>
              <a:t>than</a:t>
            </a:r>
            <a:r>
              <a:rPr lang="uk-UA" sz="2000" dirty="0"/>
              <a:t> </a:t>
            </a:r>
            <a:r>
              <a:rPr lang="uk-UA" sz="2000" dirty="0" err="1"/>
              <a:t>nested</a:t>
            </a:r>
            <a:r>
              <a:rPr lang="uk-UA" sz="2000" dirty="0"/>
              <a:t>.</a:t>
            </a:r>
          </a:p>
          <a:p>
            <a:pPr marL="342900" indent="-342900">
              <a:buClr>
                <a:schemeClr val="tx1"/>
              </a:buClr>
              <a:buFont typeface="Arial" panose="020B0604020202020204" pitchFamily="34" charset="0"/>
              <a:buChar char="•"/>
            </a:pPr>
            <a:r>
              <a:rPr lang="uk-UA" sz="2000" dirty="0" err="1"/>
              <a:t>Sparse</a:t>
            </a:r>
            <a:r>
              <a:rPr lang="uk-UA" sz="2000" dirty="0"/>
              <a:t> </a:t>
            </a:r>
            <a:r>
              <a:rPr lang="uk-UA" sz="2000" dirty="0" err="1"/>
              <a:t>is</a:t>
            </a:r>
            <a:r>
              <a:rPr lang="uk-UA" sz="2000" dirty="0"/>
              <a:t> </a:t>
            </a:r>
            <a:r>
              <a:rPr lang="uk-UA" sz="2000" dirty="0" err="1"/>
              <a:t>better</a:t>
            </a:r>
            <a:r>
              <a:rPr lang="uk-UA" sz="2000" dirty="0"/>
              <a:t> </a:t>
            </a:r>
            <a:r>
              <a:rPr lang="uk-UA" sz="2000" dirty="0" err="1"/>
              <a:t>than</a:t>
            </a:r>
            <a:r>
              <a:rPr lang="uk-UA" sz="2000" dirty="0"/>
              <a:t> </a:t>
            </a:r>
            <a:r>
              <a:rPr lang="uk-UA" sz="2000" dirty="0" err="1"/>
              <a:t>dense</a:t>
            </a:r>
            <a:r>
              <a:rPr lang="uk-UA" sz="2000" dirty="0"/>
              <a:t>.</a:t>
            </a:r>
          </a:p>
          <a:p>
            <a:pPr marL="342900" indent="-342900">
              <a:buClr>
                <a:schemeClr val="tx1"/>
              </a:buClr>
              <a:buFont typeface="Arial" panose="020B0604020202020204" pitchFamily="34" charset="0"/>
              <a:buChar char="•"/>
            </a:pPr>
            <a:r>
              <a:rPr lang="uk-UA" sz="2000" dirty="0" err="1"/>
              <a:t>Readability</a:t>
            </a:r>
            <a:r>
              <a:rPr lang="uk-UA" sz="2000" dirty="0"/>
              <a:t> </a:t>
            </a:r>
            <a:r>
              <a:rPr lang="uk-UA" sz="2000" dirty="0" err="1"/>
              <a:t>counts</a:t>
            </a:r>
            <a:r>
              <a:rPr lang="uk-UA" sz="2000" dirty="0"/>
              <a:t>.</a:t>
            </a:r>
          </a:p>
          <a:p>
            <a:pPr marL="342900" indent="-342900">
              <a:buClr>
                <a:schemeClr val="tx1"/>
              </a:buClr>
              <a:buFont typeface="Arial" panose="020B0604020202020204" pitchFamily="34" charset="0"/>
              <a:buChar char="•"/>
            </a:pPr>
            <a:r>
              <a:rPr lang="uk-UA" sz="2000" dirty="0" err="1"/>
              <a:t>Special</a:t>
            </a:r>
            <a:r>
              <a:rPr lang="uk-UA" sz="2000" dirty="0"/>
              <a:t> </a:t>
            </a:r>
            <a:r>
              <a:rPr lang="uk-UA" sz="2000" dirty="0" err="1"/>
              <a:t>cases</a:t>
            </a:r>
            <a:r>
              <a:rPr lang="uk-UA" sz="2000" dirty="0"/>
              <a:t> </a:t>
            </a:r>
            <a:r>
              <a:rPr lang="uk-UA" sz="2000" dirty="0" err="1"/>
              <a:t>aren't</a:t>
            </a:r>
            <a:r>
              <a:rPr lang="uk-UA" sz="2000" dirty="0"/>
              <a:t> </a:t>
            </a:r>
            <a:r>
              <a:rPr lang="uk-UA" sz="2000" dirty="0" err="1"/>
              <a:t>special</a:t>
            </a:r>
            <a:r>
              <a:rPr lang="uk-UA" sz="2000" dirty="0"/>
              <a:t> </a:t>
            </a:r>
            <a:r>
              <a:rPr lang="uk-UA" sz="2000" dirty="0" err="1"/>
              <a:t>enough</a:t>
            </a:r>
            <a:r>
              <a:rPr lang="uk-UA" sz="2000" dirty="0"/>
              <a:t> </a:t>
            </a:r>
            <a:r>
              <a:rPr lang="uk-UA" sz="2000" dirty="0" err="1"/>
              <a:t>to</a:t>
            </a:r>
            <a:r>
              <a:rPr lang="uk-UA" sz="2000" dirty="0"/>
              <a:t> </a:t>
            </a:r>
            <a:r>
              <a:rPr lang="uk-UA" sz="2000" dirty="0" err="1"/>
              <a:t>break</a:t>
            </a:r>
            <a:r>
              <a:rPr lang="uk-UA" sz="2000" dirty="0"/>
              <a:t> </a:t>
            </a:r>
            <a:r>
              <a:rPr lang="uk-UA" sz="2000" dirty="0" err="1"/>
              <a:t>the</a:t>
            </a:r>
            <a:r>
              <a:rPr lang="uk-UA" sz="2000" dirty="0"/>
              <a:t> </a:t>
            </a:r>
            <a:r>
              <a:rPr lang="uk-UA" sz="2000" dirty="0" err="1"/>
              <a:t>rules</a:t>
            </a:r>
            <a:r>
              <a:rPr lang="uk-UA" sz="2000" dirty="0"/>
              <a:t>.</a:t>
            </a:r>
          </a:p>
          <a:p>
            <a:pPr marL="342900" indent="-342900">
              <a:buClr>
                <a:schemeClr val="tx1"/>
              </a:buClr>
              <a:buFont typeface="Arial" panose="020B0604020202020204" pitchFamily="34" charset="0"/>
              <a:buChar char="•"/>
            </a:pPr>
            <a:r>
              <a:rPr lang="uk-UA" sz="2000" dirty="0" err="1"/>
              <a:t>Although</a:t>
            </a:r>
            <a:r>
              <a:rPr lang="uk-UA" sz="2000" dirty="0"/>
              <a:t> </a:t>
            </a:r>
            <a:r>
              <a:rPr lang="uk-UA" sz="2000" dirty="0" err="1"/>
              <a:t>practicality</a:t>
            </a:r>
            <a:r>
              <a:rPr lang="uk-UA" sz="2000" dirty="0"/>
              <a:t> </a:t>
            </a:r>
            <a:r>
              <a:rPr lang="uk-UA" sz="2000" dirty="0" err="1"/>
              <a:t>beats</a:t>
            </a:r>
            <a:r>
              <a:rPr lang="uk-UA" sz="2000" dirty="0"/>
              <a:t> </a:t>
            </a:r>
            <a:r>
              <a:rPr lang="uk-UA" sz="2000" dirty="0" err="1"/>
              <a:t>purity</a:t>
            </a:r>
            <a:r>
              <a:rPr lang="uk-UA" sz="2000" dirty="0" smtClean="0"/>
              <a:t>.</a:t>
            </a:r>
            <a:endParaRPr lang="en-US" sz="2000" dirty="0" smtClean="0"/>
          </a:p>
          <a:p>
            <a:pPr marL="342900" indent="-342900">
              <a:buClr>
                <a:schemeClr val="tx1"/>
              </a:buClr>
              <a:buFont typeface="Arial" panose="020B0604020202020204" pitchFamily="34" charset="0"/>
              <a:buChar char="•"/>
            </a:pPr>
            <a:endParaRPr lang="en-US" sz="2000" dirty="0"/>
          </a:p>
          <a:p>
            <a:pPr marL="342900" indent="-342900">
              <a:buClr>
                <a:schemeClr val="tx1"/>
              </a:buClr>
              <a:buFont typeface="Arial" panose="020B0604020202020204" pitchFamily="34" charset="0"/>
              <a:buChar char="•"/>
            </a:pPr>
            <a:endParaRPr lang="en-US" sz="2000" dirty="0" smtClean="0"/>
          </a:p>
          <a:p>
            <a:pPr marL="342900" indent="-342900">
              <a:buClr>
                <a:schemeClr val="tx1"/>
              </a:buClr>
              <a:buFont typeface="Arial" panose="020B0604020202020204" pitchFamily="34" charset="0"/>
              <a:buChar char="•"/>
            </a:pPr>
            <a:endParaRPr lang="uk-UA" sz="2000" dirty="0"/>
          </a:p>
          <a:p>
            <a:pPr marL="342900" indent="-342900">
              <a:buClr>
                <a:schemeClr val="tx1"/>
              </a:buClr>
              <a:buFont typeface="Arial" panose="020B0604020202020204" pitchFamily="34" charset="0"/>
              <a:buChar char="•"/>
            </a:pPr>
            <a:r>
              <a:rPr lang="uk-UA" sz="2000" dirty="0" err="1"/>
              <a:t>Errors</a:t>
            </a:r>
            <a:r>
              <a:rPr lang="uk-UA" sz="2000" dirty="0"/>
              <a:t> </a:t>
            </a:r>
            <a:r>
              <a:rPr lang="uk-UA" sz="2000" dirty="0" err="1"/>
              <a:t>should</a:t>
            </a:r>
            <a:r>
              <a:rPr lang="uk-UA" sz="2000" dirty="0"/>
              <a:t> </a:t>
            </a:r>
            <a:r>
              <a:rPr lang="uk-UA" sz="2000" dirty="0" err="1"/>
              <a:t>never</a:t>
            </a:r>
            <a:r>
              <a:rPr lang="uk-UA" sz="2000" dirty="0"/>
              <a:t> </a:t>
            </a:r>
            <a:r>
              <a:rPr lang="uk-UA" sz="2000" dirty="0" err="1"/>
              <a:t>pass</a:t>
            </a:r>
            <a:r>
              <a:rPr lang="uk-UA" sz="2000" dirty="0"/>
              <a:t> </a:t>
            </a:r>
            <a:r>
              <a:rPr lang="uk-UA" sz="2000" dirty="0" err="1" smtClean="0"/>
              <a:t>silently</a:t>
            </a:r>
            <a:r>
              <a:rPr lang="uk-UA" sz="2000" dirty="0" smtClean="0"/>
              <a:t>.</a:t>
            </a:r>
            <a:endParaRPr lang="en-US" sz="2000" dirty="0" smtClean="0"/>
          </a:p>
          <a:p>
            <a:pPr marL="342900" indent="-342900">
              <a:buClr>
                <a:schemeClr val="tx1"/>
              </a:buClr>
              <a:buFont typeface="Arial" panose="020B0604020202020204" pitchFamily="34" charset="0"/>
              <a:buChar char="•"/>
            </a:pPr>
            <a:r>
              <a:rPr lang="uk-UA" sz="2000" dirty="0" err="1" smtClean="0"/>
              <a:t>Unless</a:t>
            </a:r>
            <a:r>
              <a:rPr lang="uk-UA" sz="2000" dirty="0" smtClean="0"/>
              <a:t> </a:t>
            </a:r>
            <a:r>
              <a:rPr lang="uk-UA" sz="2000" dirty="0" err="1"/>
              <a:t>explicitly</a:t>
            </a:r>
            <a:r>
              <a:rPr lang="uk-UA" sz="2000" dirty="0"/>
              <a:t> </a:t>
            </a:r>
            <a:r>
              <a:rPr lang="uk-UA" sz="2000" dirty="0" err="1"/>
              <a:t>silenced</a:t>
            </a:r>
            <a:r>
              <a:rPr lang="uk-UA" sz="2000" dirty="0" smtClean="0"/>
              <a:t>.</a:t>
            </a:r>
            <a:endParaRPr lang="en-US" sz="2000" dirty="0" smtClean="0"/>
          </a:p>
          <a:p>
            <a:pPr marL="285750" indent="-285750">
              <a:buClr>
                <a:schemeClr val="tx1"/>
              </a:buClr>
              <a:buFont typeface="Arial" panose="020B0604020202020204" pitchFamily="34" charset="0"/>
              <a:buChar char="•"/>
            </a:pPr>
            <a:r>
              <a:rPr lang="uk-UA" sz="1800" dirty="0" err="1" smtClean="0"/>
              <a:t>In</a:t>
            </a:r>
            <a:r>
              <a:rPr lang="uk-UA" sz="1800" dirty="0" smtClean="0"/>
              <a:t> </a:t>
            </a:r>
            <a:r>
              <a:rPr lang="uk-UA" sz="1800" dirty="0" err="1"/>
              <a:t>the</a:t>
            </a:r>
            <a:r>
              <a:rPr lang="uk-UA" sz="1800" dirty="0"/>
              <a:t> </a:t>
            </a:r>
            <a:r>
              <a:rPr lang="uk-UA" sz="1800" dirty="0" err="1"/>
              <a:t>face</a:t>
            </a:r>
            <a:r>
              <a:rPr lang="uk-UA" sz="1800" dirty="0"/>
              <a:t> </a:t>
            </a:r>
            <a:r>
              <a:rPr lang="uk-UA" sz="1800" dirty="0" err="1"/>
              <a:t>of</a:t>
            </a:r>
            <a:r>
              <a:rPr lang="uk-UA" sz="1800" dirty="0"/>
              <a:t> </a:t>
            </a:r>
            <a:r>
              <a:rPr lang="uk-UA" sz="1800" dirty="0" err="1"/>
              <a:t>ambiguity</a:t>
            </a:r>
            <a:r>
              <a:rPr lang="uk-UA" sz="1800" dirty="0"/>
              <a:t>, </a:t>
            </a:r>
            <a:r>
              <a:rPr lang="uk-UA" sz="1800" dirty="0" err="1"/>
              <a:t>refuse</a:t>
            </a:r>
            <a:r>
              <a:rPr lang="uk-UA" sz="1800" dirty="0"/>
              <a:t> </a:t>
            </a:r>
            <a:r>
              <a:rPr lang="uk-UA" sz="1800" dirty="0" err="1"/>
              <a:t>the</a:t>
            </a:r>
            <a:r>
              <a:rPr lang="uk-UA" sz="1800" dirty="0"/>
              <a:t> </a:t>
            </a:r>
            <a:r>
              <a:rPr lang="uk-UA" sz="1800" dirty="0" err="1"/>
              <a:t>temptation</a:t>
            </a:r>
            <a:r>
              <a:rPr lang="uk-UA" sz="1800" dirty="0"/>
              <a:t> </a:t>
            </a:r>
            <a:r>
              <a:rPr lang="uk-UA" sz="1800" dirty="0" err="1"/>
              <a:t>to</a:t>
            </a:r>
            <a:r>
              <a:rPr lang="uk-UA" sz="1800" dirty="0"/>
              <a:t> </a:t>
            </a:r>
            <a:r>
              <a:rPr lang="uk-UA" sz="1800" dirty="0" err="1"/>
              <a:t>guess</a:t>
            </a:r>
            <a:r>
              <a:rPr lang="uk-UA" sz="1800" dirty="0"/>
              <a:t>.</a:t>
            </a:r>
          </a:p>
          <a:p>
            <a:pPr marL="285750" indent="-285750">
              <a:buClr>
                <a:schemeClr val="tx1"/>
              </a:buClr>
              <a:buFont typeface="Arial" panose="020B0604020202020204" pitchFamily="34" charset="0"/>
              <a:buChar char="•"/>
            </a:pPr>
            <a:r>
              <a:rPr lang="uk-UA" sz="1800" dirty="0" err="1"/>
              <a:t>There</a:t>
            </a:r>
            <a:r>
              <a:rPr lang="uk-UA" sz="1800" dirty="0"/>
              <a:t> </a:t>
            </a:r>
            <a:r>
              <a:rPr lang="uk-UA" sz="1800" dirty="0" err="1"/>
              <a:t>should</a:t>
            </a:r>
            <a:r>
              <a:rPr lang="uk-UA" sz="1800" dirty="0"/>
              <a:t> </a:t>
            </a:r>
            <a:r>
              <a:rPr lang="uk-UA" sz="1800" dirty="0" err="1"/>
              <a:t>be</a:t>
            </a:r>
            <a:r>
              <a:rPr lang="uk-UA" sz="1800" dirty="0"/>
              <a:t> </a:t>
            </a:r>
            <a:r>
              <a:rPr lang="uk-UA" sz="1800" dirty="0" err="1"/>
              <a:t>one</a:t>
            </a:r>
            <a:r>
              <a:rPr lang="uk-UA" sz="1800" dirty="0"/>
              <a:t>-- </a:t>
            </a:r>
            <a:r>
              <a:rPr lang="uk-UA" sz="1800" dirty="0" err="1"/>
              <a:t>and</a:t>
            </a:r>
            <a:r>
              <a:rPr lang="uk-UA" sz="1800" dirty="0"/>
              <a:t> </a:t>
            </a:r>
            <a:r>
              <a:rPr lang="uk-UA" sz="1800" dirty="0" err="1"/>
              <a:t>preferably</a:t>
            </a:r>
            <a:r>
              <a:rPr lang="uk-UA" sz="1800" dirty="0"/>
              <a:t> </a:t>
            </a:r>
            <a:r>
              <a:rPr lang="uk-UA" sz="1800" dirty="0" err="1"/>
              <a:t>only</a:t>
            </a:r>
            <a:r>
              <a:rPr lang="uk-UA" sz="1800" dirty="0"/>
              <a:t> </a:t>
            </a:r>
            <a:r>
              <a:rPr lang="uk-UA" sz="1800" dirty="0" err="1"/>
              <a:t>one</a:t>
            </a:r>
            <a:r>
              <a:rPr lang="uk-UA" sz="1800" dirty="0"/>
              <a:t> --</a:t>
            </a:r>
            <a:r>
              <a:rPr lang="uk-UA" sz="1800" dirty="0" err="1"/>
              <a:t>obvious</a:t>
            </a:r>
            <a:r>
              <a:rPr lang="uk-UA" sz="1800" dirty="0"/>
              <a:t> </a:t>
            </a:r>
            <a:r>
              <a:rPr lang="uk-UA" sz="1800" dirty="0" err="1"/>
              <a:t>way</a:t>
            </a:r>
            <a:r>
              <a:rPr lang="uk-UA" sz="1800" dirty="0"/>
              <a:t> </a:t>
            </a:r>
            <a:r>
              <a:rPr lang="uk-UA" sz="1800" dirty="0" err="1"/>
              <a:t>to</a:t>
            </a:r>
            <a:r>
              <a:rPr lang="uk-UA" sz="1800" dirty="0"/>
              <a:t> </a:t>
            </a:r>
            <a:r>
              <a:rPr lang="uk-UA" sz="1800" dirty="0" err="1"/>
              <a:t>do</a:t>
            </a:r>
            <a:r>
              <a:rPr lang="uk-UA" sz="1800" dirty="0"/>
              <a:t> </a:t>
            </a:r>
            <a:r>
              <a:rPr lang="uk-UA" sz="1800" dirty="0" err="1"/>
              <a:t>it</a:t>
            </a:r>
            <a:r>
              <a:rPr lang="uk-UA" sz="1800" dirty="0"/>
              <a:t>.</a:t>
            </a:r>
          </a:p>
          <a:p>
            <a:pPr marL="285750" indent="-285750">
              <a:buClr>
                <a:schemeClr val="tx1"/>
              </a:buClr>
              <a:buFont typeface="Arial" panose="020B0604020202020204" pitchFamily="34" charset="0"/>
              <a:buChar char="•"/>
            </a:pPr>
            <a:r>
              <a:rPr lang="uk-UA" sz="1800" dirty="0" err="1"/>
              <a:t>Although</a:t>
            </a:r>
            <a:r>
              <a:rPr lang="uk-UA" sz="1800" dirty="0"/>
              <a:t> </a:t>
            </a:r>
            <a:r>
              <a:rPr lang="uk-UA" sz="1800" dirty="0" err="1"/>
              <a:t>that</a:t>
            </a:r>
            <a:r>
              <a:rPr lang="uk-UA" sz="1800" dirty="0"/>
              <a:t> </a:t>
            </a:r>
            <a:r>
              <a:rPr lang="uk-UA" sz="1800" dirty="0" err="1"/>
              <a:t>way</a:t>
            </a:r>
            <a:r>
              <a:rPr lang="uk-UA" sz="1800" dirty="0"/>
              <a:t> </a:t>
            </a:r>
            <a:r>
              <a:rPr lang="uk-UA" sz="1800" dirty="0" err="1"/>
              <a:t>may</a:t>
            </a:r>
            <a:r>
              <a:rPr lang="uk-UA" sz="1800" dirty="0"/>
              <a:t> </a:t>
            </a:r>
            <a:r>
              <a:rPr lang="uk-UA" sz="1800" dirty="0" err="1"/>
              <a:t>not</a:t>
            </a:r>
            <a:r>
              <a:rPr lang="uk-UA" sz="1800" dirty="0"/>
              <a:t> </a:t>
            </a:r>
            <a:r>
              <a:rPr lang="uk-UA" sz="1800" dirty="0" err="1"/>
              <a:t>be</a:t>
            </a:r>
            <a:r>
              <a:rPr lang="uk-UA" sz="1800" dirty="0"/>
              <a:t> </a:t>
            </a:r>
            <a:r>
              <a:rPr lang="uk-UA" sz="1800" dirty="0" err="1"/>
              <a:t>obvious</a:t>
            </a:r>
            <a:r>
              <a:rPr lang="uk-UA" sz="1800" dirty="0"/>
              <a:t> </a:t>
            </a:r>
            <a:r>
              <a:rPr lang="uk-UA" sz="1800" dirty="0" err="1"/>
              <a:t>at</a:t>
            </a:r>
            <a:r>
              <a:rPr lang="uk-UA" sz="1800" dirty="0"/>
              <a:t> </a:t>
            </a:r>
            <a:r>
              <a:rPr lang="uk-UA" sz="1800" dirty="0" err="1"/>
              <a:t>first</a:t>
            </a:r>
            <a:r>
              <a:rPr lang="uk-UA" sz="1800" dirty="0"/>
              <a:t> </a:t>
            </a:r>
            <a:r>
              <a:rPr lang="uk-UA" sz="1800" dirty="0" err="1"/>
              <a:t>unless</a:t>
            </a:r>
            <a:r>
              <a:rPr lang="uk-UA" sz="1800" dirty="0"/>
              <a:t> </a:t>
            </a:r>
            <a:r>
              <a:rPr lang="uk-UA" sz="1800" dirty="0" err="1"/>
              <a:t>you're</a:t>
            </a:r>
            <a:r>
              <a:rPr lang="uk-UA" sz="1800" dirty="0"/>
              <a:t> </a:t>
            </a:r>
            <a:r>
              <a:rPr lang="uk-UA" sz="1800" dirty="0" err="1"/>
              <a:t>Dutch</a:t>
            </a:r>
            <a:r>
              <a:rPr lang="uk-UA" sz="1800" dirty="0"/>
              <a:t>.</a:t>
            </a:r>
          </a:p>
          <a:p>
            <a:pPr marL="285750" indent="-285750">
              <a:buClr>
                <a:schemeClr val="tx1"/>
              </a:buClr>
              <a:buFont typeface="Arial" panose="020B0604020202020204" pitchFamily="34" charset="0"/>
              <a:buChar char="•"/>
            </a:pPr>
            <a:r>
              <a:rPr lang="uk-UA" sz="1800" dirty="0" err="1"/>
              <a:t>Now</a:t>
            </a:r>
            <a:r>
              <a:rPr lang="uk-UA" sz="1800" dirty="0"/>
              <a:t> </a:t>
            </a:r>
            <a:r>
              <a:rPr lang="uk-UA" sz="1800" dirty="0" err="1"/>
              <a:t>is</a:t>
            </a:r>
            <a:r>
              <a:rPr lang="uk-UA" sz="1800" dirty="0"/>
              <a:t> </a:t>
            </a:r>
            <a:r>
              <a:rPr lang="uk-UA" sz="1800" dirty="0" err="1"/>
              <a:t>better</a:t>
            </a:r>
            <a:r>
              <a:rPr lang="uk-UA" sz="1800" dirty="0"/>
              <a:t> </a:t>
            </a:r>
            <a:r>
              <a:rPr lang="uk-UA" sz="1800" dirty="0" err="1"/>
              <a:t>than</a:t>
            </a:r>
            <a:r>
              <a:rPr lang="uk-UA" sz="1800" dirty="0"/>
              <a:t> </a:t>
            </a:r>
            <a:r>
              <a:rPr lang="uk-UA" sz="1800" dirty="0" err="1"/>
              <a:t>never</a:t>
            </a:r>
            <a:r>
              <a:rPr lang="uk-UA" sz="1800" dirty="0"/>
              <a:t>.</a:t>
            </a:r>
          </a:p>
          <a:p>
            <a:pPr marL="285750" indent="-285750">
              <a:buClr>
                <a:schemeClr val="tx1"/>
              </a:buClr>
              <a:buFont typeface="Arial" panose="020B0604020202020204" pitchFamily="34" charset="0"/>
              <a:buChar char="•"/>
            </a:pPr>
            <a:r>
              <a:rPr lang="uk-UA" sz="1800" dirty="0" err="1"/>
              <a:t>Although</a:t>
            </a:r>
            <a:r>
              <a:rPr lang="uk-UA" sz="1800" dirty="0"/>
              <a:t> </a:t>
            </a:r>
            <a:r>
              <a:rPr lang="uk-UA" sz="1800" dirty="0" err="1"/>
              <a:t>never</a:t>
            </a:r>
            <a:r>
              <a:rPr lang="uk-UA" sz="1800" dirty="0"/>
              <a:t> </a:t>
            </a:r>
            <a:r>
              <a:rPr lang="uk-UA" sz="1800" dirty="0" err="1"/>
              <a:t>is</a:t>
            </a:r>
            <a:r>
              <a:rPr lang="uk-UA" sz="1800" dirty="0"/>
              <a:t> </a:t>
            </a:r>
            <a:r>
              <a:rPr lang="uk-UA" sz="1800" dirty="0" err="1"/>
              <a:t>often</a:t>
            </a:r>
            <a:r>
              <a:rPr lang="uk-UA" sz="1800" dirty="0"/>
              <a:t> </a:t>
            </a:r>
            <a:r>
              <a:rPr lang="uk-UA" sz="1800" dirty="0" err="1"/>
              <a:t>better</a:t>
            </a:r>
            <a:r>
              <a:rPr lang="uk-UA" sz="1800" dirty="0"/>
              <a:t> </a:t>
            </a:r>
            <a:r>
              <a:rPr lang="uk-UA" sz="1800" dirty="0" err="1"/>
              <a:t>than</a:t>
            </a:r>
            <a:r>
              <a:rPr lang="uk-UA" sz="1800" dirty="0"/>
              <a:t> *</a:t>
            </a:r>
            <a:r>
              <a:rPr lang="uk-UA" sz="1800" dirty="0" err="1"/>
              <a:t>right</a:t>
            </a:r>
            <a:r>
              <a:rPr lang="uk-UA" sz="1800" dirty="0"/>
              <a:t>* </a:t>
            </a:r>
            <a:r>
              <a:rPr lang="uk-UA" sz="1800" dirty="0" err="1"/>
              <a:t>now</a:t>
            </a:r>
            <a:r>
              <a:rPr lang="uk-UA" sz="1800" dirty="0"/>
              <a:t>.</a:t>
            </a:r>
          </a:p>
          <a:p>
            <a:pPr marL="285750" indent="-285750">
              <a:buClr>
                <a:schemeClr val="tx1"/>
              </a:buClr>
              <a:buFont typeface="Arial" panose="020B0604020202020204" pitchFamily="34" charset="0"/>
              <a:buChar char="•"/>
            </a:pPr>
            <a:r>
              <a:rPr lang="uk-UA" sz="1800" dirty="0" err="1"/>
              <a:t>If</a:t>
            </a:r>
            <a:r>
              <a:rPr lang="uk-UA" sz="1800" dirty="0"/>
              <a:t> </a:t>
            </a:r>
            <a:r>
              <a:rPr lang="uk-UA" sz="1800" dirty="0" err="1"/>
              <a:t>the</a:t>
            </a:r>
            <a:r>
              <a:rPr lang="uk-UA" sz="1800" dirty="0"/>
              <a:t> </a:t>
            </a:r>
            <a:r>
              <a:rPr lang="uk-UA" sz="1800" dirty="0" err="1"/>
              <a:t>implementation</a:t>
            </a:r>
            <a:r>
              <a:rPr lang="uk-UA" sz="1800" dirty="0"/>
              <a:t> </a:t>
            </a:r>
            <a:r>
              <a:rPr lang="uk-UA" sz="1800" dirty="0" err="1"/>
              <a:t>is</a:t>
            </a:r>
            <a:r>
              <a:rPr lang="uk-UA" sz="1800" dirty="0"/>
              <a:t> </a:t>
            </a:r>
            <a:r>
              <a:rPr lang="uk-UA" sz="1800" dirty="0" err="1"/>
              <a:t>hard</a:t>
            </a:r>
            <a:r>
              <a:rPr lang="uk-UA" sz="1800" dirty="0"/>
              <a:t> </a:t>
            </a:r>
            <a:r>
              <a:rPr lang="uk-UA" sz="1800" dirty="0" err="1"/>
              <a:t>to</a:t>
            </a:r>
            <a:r>
              <a:rPr lang="uk-UA" sz="1800" dirty="0"/>
              <a:t> </a:t>
            </a:r>
            <a:r>
              <a:rPr lang="uk-UA" sz="1800" dirty="0" err="1"/>
              <a:t>explain</a:t>
            </a:r>
            <a:r>
              <a:rPr lang="uk-UA" sz="1800" dirty="0"/>
              <a:t>, </a:t>
            </a:r>
            <a:r>
              <a:rPr lang="uk-UA" sz="1800" dirty="0" err="1"/>
              <a:t>it's</a:t>
            </a:r>
            <a:r>
              <a:rPr lang="uk-UA" sz="1800" dirty="0"/>
              <a:t> a </a:t>
            </a:r>
            <a:r>
              <a:rPr lang="uk-UA" sz="1800" dirty="0" err="1"/>
              <a:t>bad</a:t>
            </a:r>
            <a:r>
              <a:rPr lang="uk-UA" sz="1800" dirty="0"/>
              <a:t> </a:t>
            </a:r>
            <a:r>
              <a:rPr lang="uk-UA" sz="1800" dirty="0" err="1"/>
              <a:t>idea</a:t>
            </a:r>
            <a:r>
              <a:rPr lang="uk-UA" sz="1800" dirty="0"/>
              <a:t>.</a:t>
            </a:r>
          </a:p>
          <a:p>
            <a:pPr marL="285750" indent="-285750">
              <a:buClr>
                <a:schemeClr val="tx1"/>
              </a:buClr>
              <a:buFont typeface="Arial" panose="020B0604020202020204" pitchFamily="34" charset="0"/>
              <a:buChar char="•"/>
            </a:pPr>
            <a:r>
              <a:rPr lang="uk-UA" sz="1800" dirty="0" err="1"/>
              <a:t>If</a:t>
            </a:r>
            <a:r>
              <a:rPr lang="uk-UA" sz="1800" dirty="0"/>
              <a:t> </a:t>
            </a:r>
            <a:r>
              <a:rPr lang="uk-UA" sz="1800" dirty="0" err="1"/>
              <a:t>the</a:t>
            </a:r>
            <a:r>
              <a:rPr lang="uk-UA" sz="1800" dirty="0"/>
              <a:t> </a:t>
            </a:r>
            <a:r>
              <a:rPr lang="uk-UA" sz="1800" dirty="0" err="1"/>
              <a:t>implementation</a:t>
            </a:r>
            <a:r>
              <a:rPr lang="uk-UA" sz="1800" dirty="0"/>
              <a:t> </a:t>
            </a:r>
            <a:r>
              <a:rPr lang="uk-UA" sz="1800" dirty="0" err="1"/>
              <a:t>is</a:t>
            </a:r>
            <a:r>
              <a:rPr lang="uk-UA" sz="1800" dirty="0"/>
              <a:t> </a:t>
            </a:r>
            <a:r>
              <a:rPr lang="uk-UA" sz="1800" dirty="0" err="1"/>
              <a:t>easy</a:t>
            </a:r>
            <a:r>
              <a:rPr lang="uk-UA" sz="1800" dirty="0"/>
              <a:t> </a:t>
            </a:r>
            <a:r>
              <a:rPr lang="uk-UA" sz="1800" dirty="0" err="1"/>
              <a:t>to</a:t>
            </a:r>
            <a:r>
              <a:rPr lang="uk-UA" sz="1800" dirty="0"/>
              <a:t> </a:t>
            </a:r>
            <a:r>
              <a:rPr lang="uk-UA" sz="1800" dirty="0" err="1"/>
              <a:t>explain</a:t>
            </a:r>
            <a:r>
              <a:rPr lang="uk-UA" sz="1800" dirty="0"/>
              <a:t>, </a:t>
            </a:r>
            <a:r>
              <a:rPr lang="uk-UA" sz="1800" dirty="0" err="1"/>
              <a:t>it</a:t>
            </a:r>
            <a:r>
              <a:rPr lang="uk-UA" sz="1800" dirty="0"/>
              <a:t> </a:t>
            </a:r>
            <a:r>
              <a:rPr lang="uk-UA" sz="1800" dirty="0" err="1"/>
              <a:t>may</a:t>
            </a:r>
            <a:r>
              <a:rPr lang="uk-UA" sz="1800" dirty="0"/>
              <a:t> </a:t>
            </a:r>
            <a:r>
              <a:rPr lang="uk-UA" sz="1800" dirty="0" err="1"/>
              <a:t>be</a:t>
            </a:r>
            <a:r>
              <a:rPr lang="uk-UA" sz="1800" dirty="0"/>
              <a:t> a </a:t>
            </a:r>
            <a:r>
              <a:rPr lang="uk-UA" sz="1800" dirty="0" err="1"/>
              <a:t>good</a:t>
            </a:r>
            <a:r>
              <a:rPr lang="uk-UA" sz="1800" dirty="0"/>
              <a:t> </a:t>
            </a:r>
            <a:r>
              <a:rPr lang="uk-UA" sz="1800" dirty="0" err="1"/>
              <a:t>idea</a:t>
            </a:r>
            <a:r>
              <a:rPr lang="uk-UA" sz="1800" dirty="0" smtClean="0"/>
              <a:t>.</a:t>
            </a:r>
            <a:endParaRPr lang="en-US" sz="1800" dirty="0" smtClean="0"/>
          </a:p>
          <a:p>
            <a:pPr marL="285750" indent="-285750">
              <a:buClr>
                <a:schemeClr val="tx1"/>
              </a:buClr>
              <a:buFont typeface="Arial" panose="020B0604020202020204" pitchFamily="34" charset="0"/>
              <a:buChar char="•"/>
            </a:pPr>
            <a:r>
              <a:rPr lang="en-US" sz="1800" dirty="0"/>
              <a:t>Namespaces are one honking great idea -- let's do more of those!</a:t>
            </a:r>
            <a:endParaRPr lang="uk-UA" sz="1800" dirty="0"/>
          </a:p>
          <a:p>
            <a:endParaRPr lang="uk-UA" altLang="en-US" sz="1800" dirty="0"/>
          </a:p>
        </p:txBody>
      </p:sp>
      <p:sp>
        <p:nvSpPr>
          <p:cNvPr id="20482" name="Title 1"/>
          <p:cNvSpPr>
            <a:spLocks noGrp="1"/>
          </p:cNvSpPr>
          <p:nvPr>
            <p:ph type="title"/>
          </p:nvPr>
        </p:nvSpPr>
        <p:spPr/>
        <p:txBody>
          <a:bodyPr/>
          <a:lstStyle/>
          <a:p>
            <a:r>
              <a:rPr lang="en-US" altLang="en-US" dirty="0" smtClean="0"/>
              <a:t>Python philosophy:  </a:t>
            </a:r>
            <a:r>
              <a:rPr lang="uk-UA" b="1" dirty="0" err="1"/>
              <a:t>The</a:t>
            </a:r>
            <a:r>
              <a:rPr lang="uk-UA" b="1" dirty="0"/>
              <a:t> </a:t>
            </a:r>
            <a:r>
              <a:rPr lang="uk-UA" b="1" dirty="0" err="1"/>
              <a:t>Zen</a:t>
            </a:r>
            <a:r>
              <a:rPr lang="uk-UA" b="1" dirty="0"/>
              <a:t> </a:t>
            </a:r>
            <a:r>
              <a:rPr lang="uk-UA" b="1" dirty="0" err="1"/>
              <a:t>of</a:t>
            </a:r>
            <a:r>
              <a:rPr lang="uk-UA" b="1" dirty="0"/>
              <a:t> </a:t>
            </a:r>
            <a:r>
              <a:rPr lang="uk-UA" b="1" dirty="0" err="1"/>
              <a:t>Python</a:t>
            </a:r>
            <a:r>
              <a:rPr lang="uk-UA" b="1" dirty="0"/>
              <a:t>, </a:t>
            </a:r>
            <a:r>
              <a:rPr lang="uk-UA" b="1" dirty="0" err="1"/>
              <a:t>by</a:t>
            </a:r>
            <a:r>
              <a:rPr lang="uk-UA" b="1" dirty="0"/>
              <a:t> </a:t>
            </a:r>
            <a:r>
              <a:rPr lang="uk-UA" b="1" dirty="0" err="1"/>
              <a:t>Tim</a:t>
            </a:r>
            <a:r>
              <a:rPr lang="uk-UA" b="1" dirty="0"/>
              <a:t> </a:t>
            </a:r>
            <a:r>
              <a:rPr lang="uk-UA" b="1" dirty="0" err="1"/>
              <a:t>Peters</a:t>
            </a:r>
            <a:r>
              <a:rPr lang="uk-UA" dirty="0"/>
              <a:t/>
            </a:r>
            <a:br>
              <a:rPr lang="uk-UA" dirty="0"/>
            </a:br>
            <a:endParaRPr lang="uk-UA" altLang="en-US" b="1" dirty="0"/>
          </a:p>
        </p:txBody>
      </p:sp>
    </p:spTree>
    <p:extLst>
      <p:ext uri="{BB962C8B-B14F-4D97-AF65-F5344CB8AC3E}">
        <p14:creationId xmlns:p14="http://schemas.microsoft.com/office/powerpoint/2010/main" val="23471824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pPr eaLnBrk="1" hangingPunct="1"/>
            <a:r>
              <a:rPr lang="en-US" altLang="en-US" dirty="0" smtClean="0"/>
              <a:t>Visual Studio Code</a:t>
            </a:r>
            <a:br>
              <a:rPr lang="en-US" altLang="en-US" dirty="0" smtClean="0"/>
            </a:br>
            <a:endParaRPr lang="en-US" alt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398" y="1261936"/>
            <a:ext cx="10142863" cy="4232933"/>
          </a:xfrm>
          <a:prstGeom prst="rect">
            <a:avLst/>
          </a:prstGeom>
        </p:spPr>
      </p:pic>
    </p:spTree>
    <p:extLst>
      <p:ext uri="{BB962C8B-B14F-4D97-AF65-F5344CB8AC3E}">
        <p14:creationId xmlns:p14="http://schemas.microsoft.com/office/powerpoint/2010/main" val="24613910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pPr eaLnBrk="1" hangingPunct="1"/>
            <a:r>
              <a:rPr lang="en-US" altLang="en-US" dirty="0" smtClean="0"/>
              <a:t>Visual Studio Code</a:t>
            </a:r>
            <a:br>
              <a:rPr lang="en-US" altLang="en-US" dirty="0" smtClean="0"/>
            </a:br>
            <a:endParaRPr lang="en-US" alt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9601" y="981158"/>
            <a:ext cx="9077898" cy="4812094"/>
          </a:xfrm>
          <a:prstGeom prst="rect">
            <a:avLst/>
          </a:prstGeom>
        </p:spPr>
      </p:pic>
    </p:spTree>
    <p:extLst>
      <p:ext uri="{BB962C8B-B14F-4D97-AF65-F5344CB8AC3E}">
        <p14:creationId xmlns:p14="http://schemas.microsoft.com/office/powerpoint/2010/main" val="7325182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Text Placeholder 2">
            <a:extLst>
              <a:ext uri="{FF2B5EF4-FFF2-40B4-BE49-F238E27FC236}">
                <a16:creationId xmlns:a16="http://schemas.microsoft.com/office/drawing/2014/main" id="{1E900403-BE3A-42E7-A22C-08A6B92A2EC4}"/>
              </a:ext>
            </a:extLst>
          </p:cNvPr>
          <p:cNvSpPr>
            <a:spLocks noGrp="1"/>
          </p:cNvSpPr>
          <p:nvPr>
            <p:ph type="body" sz="quarter" idx="10"/>
          </p:nvPr>
        </p:nvSpPr>
        <p:spPr/>
        <p:txBody>
          <a:bodyPr/>
          <a:lstStyle/>
          <a:p>
            <a:endParaRPr lang="en-US" dirty="0" smtClean="0"/>
          </a:p>
          <a:p>
            <a:r>
              <a:rPr lang="uk-UA" dirty="0" err="1" smtClean="0"/>
              <a:t>In</a:t>
            </a:r>
            <a:r>
              <a:rPr lang="uk-UA" dirty="0" smtClean="0"/>
              <a:t> </a:t>
            </a:r>
            <a:r>
              <a:rPr lang="uk-UA" dirty="0" err="1"/>
              <a:t>most</a:t>
            </a:r>
            <a:r>
              <a:rPr lang="uk-UA" dirty="0"/>
              <a:t> </a:t>
            </a:r>
            <a:r>
              <a:rPr lang="uk-UA" dirty="0" err="1"/>
              <a:t>of</a:t>
            </a:r>
            <a:r>
              <a:rPr lang="uk-UA" dirty="0"/>
              <a:t> </a:t>
            </a:r>
            <a:r>
              <a:rPr lang="uk-UA" dirty="0" err="1"/>
              <a:t>the</a:t>
            </a:r>
            <a:r>
              <a:rPr lang="uk-UA" dirty="0"/>
              <a:t> </a:t>
            </a:r>
            <a:r>
              <a:rPr lang="uk-UA" dirty="0" err="1"/>
              <a:t>programming</a:t>
            </a:r>
            <a:r>
              <a:rPr lang="uk-UA" dirty="0"/>
              <a:t> </a:t>
            </a:r>
            <a:r>
              <a:rPr lang="uk-UA" dirty="0" err="1"/>
              <a:t>languages</a:t>
            </a:r>
            <a:r>
              <a:rPr lang="uk-UA" dirty="0"/>
              <a:t> a </a:t>
            </a:r>
            <a:r>
              <a:rPr lang="uk-UA" b="1" dirty="0" err="1"/>
              <a:t>variable</a:t>
            </a:r>
            <a:r>
              <a:rPr lang="uk-UA" dirty="0"/>
              <a:t> </a:t>
            </a:r>
            <a:r>
              <a:rPr lang="uk-UA" dirty="0" err="1"/>
              <a:t>is</a:t>
            </a:r>
            <a:r>
              <a:rPr lang="uk-UA" dirty="0"/>
              <a:t> a </a:t>
            </a:r>
            <a:r>
              <a:rPr lang="uk-UA" dirty="0" err="1"/>
              <a:t>named</a:t>
            </a:r>
            <a:r>
              <a:rPr lang="uk-UA" dirty="0"/>
              <a:t> </a:t>
            </a:r>
            <a:r>
              <a:rPr lang="uk-UA" dirty="0" err="1"/>
              <a:t>location</a:t>
            </a:r>
            <a:r>
              <a:rPr lang="uk-UA" dirty="0"/>
              <a:t> </a:t>
            </a:r>
            <a:r>
              <a:rPr lang="uk-UA" dirty="0" err="1"/>
              <a:t>used</a:t>
            </a:r>
            <a:r>
              <a:rPr lang="uk-UA" dirty="0"/>
              <a:t> </a:t>
            </a:r>
            <a:r>
              <a:rPr lang="uk-UA" dirty="0" err="1"/>
              <a:t>to</a:t>
            </a:r>
            <a:r>
              <a:rPr lang="uk-UA" dirty="0"/>
              <a:t> </a:t>
            </a:r>
            <a:r>
              <a:rPr lang="uk-UA" dirty="0" err="1"/>
              <a:t>store</a:t>
            </a:r>
            <a:r>
              <a:rPr lang="uk-UA" dirty="0"/>
              <a:t> </a:t>
            </a:r>
            <a:r>
              <a:rPr lang="uk-UA" dirty="0" err="1"/>
              <a:t>data</a:t>
            </a:r>
            <a:r>
              <a:rPr lang="uk-UA" dirty="0"/>
              <a:t> </a:t>
            </a:r>
            <a:r>
              <a:rPr lang="uk-UA" dirty="0" err="1"/>
              <a:t>in</a:t>
            </a:r>
            <a:r>
              <a:rPr lang="uk-UA" dirty="0"/>
              <a:t> </a:t>
            </a:r>
            <a:r>
              <a:rPr lang="uk-UA" dirty="0" err="1"/>
              <a:t>the</a:t>
            </a:r>
            <a:r>
              <a:rPr lang="uk-UA" dirty="0"/>
              <a:t> </a:t>
            </a:r>
            <a:r>
              <a:rPr lang="uk-UA" dirty="0" err="1"/>
              <a:t>memory</a:t>
            </a:r>
            <a:r>
              <a:rPr lang="uk-UA" dirty="0"/>
              <a:t>. </a:t>
            </a:r>
            <a:r>
              <a:rPr lang="uk-UA" dirty="0" err="1"/>
              <a:t>Each</a:t>
            </a:r>
            <a:r>
              <a:rPr lang="uk-UA" dirty="0"/>
              <a:t> </a:t>
            </a:r>
            <a:r>
              <a:rPr lang="uk-UA" dirty="0" err="1"/>
              <a:t>variable</a:t>
            </a:r>
            <a:r>
              <a:rPr lang="uk-UA" dirty="0"/>
              <a:t> </a:t>
            </a:r>
            <a:r>
              <a:rPr lang="uk-UA" dirty="0" err="1"/>
              <a:t>must</a:t>
            </a:r>
            <a:r>
              <a:rPr lang="uk-UA" dirty="0"/>
              <a:t> </a:t>
            </a:r>
            <a:r>
              <a:rPr lang="uk-UA" dirty="0" err="1"/>
              <a:t>have</a:t>
            </a:r>
            <a:r>
              <a:rPr lang="uk-UA" dirty="0"/>
              <a:t> a </a:t>
            </a:r>
            <a:r>
              <a:rPr lang="uk-UA" dirty="0" err="1"/>
              <a:t>unique</a:t>
            </a:r>
            <a:r>
              <a:rPr lang="uk-UA" dirty="0"/>
              <a:t> </a:t>
            </a:r>
            <a:r>
              <a:rPr lang="uk-UA" dirty="0" err="1"/>
              <a:t>name</a:t>
            </a:r>
            <a:r>
              <a:rPr lang="uk-UA" dirty="0"/>
              <a:t> </a:t>
            </a:r>
            <a:r>
              <a:rPr lang="uk-UA" dirty="0" err="1"/>
              <a:t>called</a:t>
            </a:r>
            <a:r>
              <a:rPr lang="uk-UA" dirty="0"/>
              <a:t> </a:t>
            </a:r>
            <a:r>
              <a:rPr lang="uk-UA" dirty="0" err="1"/>
              <a:t>identifier</a:t>
            </a:r>
            <a:r>
              <a:rPr lang="uk-UA" dirty="0"/>
              <a:t>. </a:t>
            </a:r>
            <a:r>
              <a:rPr lang="uk-UA" dirty="0" err="1"/>
              <a:t>It</a:t>
            </a:r>
            <a:r>
              <a:rPr lang="uk-UA" dirty="0"/>
              <a:t> </a:t>
            </a:r>
            <a:r>
              <a:rPr lang="uk-UA" dirty="0" err="1"/>
              <a:t>is</a:t>
            </a:r>
            <a:r>
              <a:rPr lang="uk-UA" dirty="0"/>
              <a:t> </a:t>
            </a:r>
            <a:r>
              <a:rPr lang="uk-UA" dirty="0" err="1"/>
              <a:t>helpful</a:t>
            </a:r>
            <a:r>
              <a:rPr lang="uk-UA" dirty="0"/>
              <a:t> </a:t>
            </a:r>
            <a:r>
              <a:rPr lang="uk-UA" dirty="0" err="1"/>
              <a:t>to</a:t>
            </a:r>
            <a:r>
              <a:rPr lang="uk-UA" dirty="0"/>
              <a:t> </a:t>
            </a:r>
            <a:r>
              <a:rPr lang="uk-UA" dirty="0" err="1"/>
              <a:t>think</a:t>
            </a:r>
            <a:r>
              <a:rPr lang="uk-UA" dirty="0"/>
              <a:t> </a:t>
            </a:r>
            <a:r>
              <a:rPr lang="uk-UA" dirty="0" err="1"/>
              <a:t>of</a:t>
            </a:r>
            <a:r>
              <a:rPr lang="uk-UA" dirty="0"/>
              <a:t> </a:t>
            </a:r>
            <a:r>
              <a:rPr lang="uk-UA" dirty="0" err="1"/>
              <a:t>variables</a:t>
            </a:r>
            <a:r>
              <a:rPr lang="uk-UA" dirty="0"/>
              <a:t> </a:t>
            </a:r>
            <a:r>
              <a:rPr lang="uk-UA" dirty="0" err="1"/>
              <a:t>as</a:t>
            </a:r>
            <a:r>
              <a:rPr lang="uk-UA" dirty="0"/>
              <a:t> </a:t>
            </a:r>
            <a:r>
              <a:rPr lang="uk-UA" dirty="0" err="1"/>
              <a:t>container</a:t>
            </a:r>
            <a:r>
              <a:rPr lang="uk-UA" dirty="0"/>
              <a:t> </a:t>
            </a:r>
            <a:r>
              <a:rPr lang="uk-UA" dirty="0" err="1"/>
              <a:t>that</a:t>
            </a:r>
            <a:r>
              <a:rPr lang="uk-UA" dirty="0"/>
              <a:t> </a:t>
            </a:r>
            <a:r>
              <a:rPr lang="uk-UA" dirty="0" err="1"/>
              <a:t>hold</a:t>
            </a:r>
            <a:r>
              <a:rPr lang="uk-UA" dirty="0"/>
              <a:t> </a:t>
            </a:r>
            <a:r>
              <a:rPr lang="uk-UA" dirty="0" err="1"/>
              <a:t>data</a:t>
            </a:r>
            <a:r>
              <a:rPr lang="uk-UA" dirty="0"/>
              <a:t> </a:t>
            </a:r>
            <a:r>
              <a:rPr lang="uk-UA" dirty="0" err="1"/>
              <a:t>which</a:t>
            </a:r>
            <a:r>
              <a:rPr lang="uk-UA" dirty="0"/>
              <a:t> </a:t>
            </a:r>
            <a:r>
              <a:rPr lang="uk-UA" dirty="0" err="1"/>
              <a:t>can</a:t>
            </a:r>
            <a:r>
              <a:rPr lang="uk-UA" dirty="0"/>
              <a:t> </a:t>
            </a:r>
            <a:r>
              <a:rPr lang="uk-UA" dirty="0" err="1"/>
              <a:t>be</a:t>
            </a:r>
            <a:r>
              <a:rPr lang="uk-UA" dirty="0"/>
              <a:t> </a:t>
            </a:r>
            <a:r>
              <a:rPr lang="uk-UA" dirty="0" err="1"/>
              <a:t>changed</a:t>
            </a:r>
            <a:r>
              <a:rPr lang="uk-UA" dirty="0"/>
              <a:t> </a:t>
            </a:r>
            <a:r>
              <a:rPr lang="uk-UA" dirty="0" err="1"/>
              <a:t>later</a:t>
            </a:r>
            <a:r>
              <a:rPr lang="uk-UA" dirty="0"/>
              <a:t> </a:t>
            </a:r>
            <a:r>
              <a:rPr lang="uk-UA" dirty="0" err="1"/>
              <a:t>throughout</a:t>
            </a:r>
            <a:r>
              <a:rPr lang="uk-UA" dirty="0"/>
              <a:t> </a:t>
            </a:r>
            <a:r>
              <a:rPr lang="uk-UA" dirty="0" err="1"/>
              <a:t>programming</a:t>
            </a:r>
            <a:r>
              <a:rPr lang="uk-UA" dirty="0"/>
              <a:t>.</a:t>
            </a:r>
          </a:p>
          <a:p>
            <a:endParaRPr lang="uk-UA" dirty="0"/>
          </a:p>
          <a:p>
            <a:r>
              <a:rPr lang="uk-UA" dirty="0" err="1" smtClean="0"/>
              <a:t>In</a:t>
            </a:r>
            <a:r>
              <a:rPr lang="uk-UA" dirty="0" smtClean="0"/>
              <a:t> </a:t>
            </a:r>
            <a:r>
              <a:rPr lang="uk-UA" dirty="0" err="1"/>
              <a:t>Python</a:t>
            </a:r>
            <a:r>
              <a:rPr lang="uk-UA" dirty="0"/>
              <a:t> </a:t>
            </a:r>
            <a:r>
              <a:rPr lang="uk-UA" dirty="0" err="1"/>
              <a:t>we</a:t>
            </a:r>
            <a:r>
              <a:rPr lang="uk-UA" dirty="0"/>
              <a:t> </a:t>
            </a:r>
            <a:r>
              <a:rPr lang="uk-UA" dirty="0" err="1"/>
              <a:t>don't</a:t>
            </a:r>
            <a:r>
              <a:rPr lang="uk-UA" dirty="0"/>
              <a:t> </a:t>
            </a:r>
            <a:r>
              <a:rPr lang="uk-UA" dirty="0" err="1"/>
              <a:t>assign</a:t>
            </a:r>
            <a:r>
              <a:rPr lang="uk-UA" dirty="0"/>
              <a:t> </a:t>
            </a:r>
            <a:r>
              <a:rPr lang="uk-UA" dirty="0" err="1"/>
              <a:t>values</a:t>
            </a:r>
            <a:r>
              <a:rPr lang="uk-UA" dirty="0"/>
              <a:t> </a:t>
            </a:r>
            <a:r>
              <a:rPr lang="uk-UA" dirty="0" err="1"/>
              <a:t>to</a:t>
            </a:r>
            <a:r>
              <a:rPr lang="uk-UA" dirty="0"/>
              <a:t> </a:t>
            </a:r>
            <a:r>
              <a:rPr lang="uk-UA" dirty="0" err="1"/>
              <a:t>the</a:t>
            </a:r>
            <a:r>
              <a:rPr lang="uk-UA" dirty="0"/>
              <a:t> </a:t>
            </a:r>
            <a:r>
              <a:rPr lang="uk-UA" dirty="0" err="1"/>
              <a:t>variables</a:t>
            </a:r>
            <a:r>
              <a:rPr lang="uk-UA" dirty="0"/>
              <a:t>, </a:t>
            </a:r>
            <a:r>
              <a:rPr lang="uk-UA" dirty="0" err="1" smtClean="0"/>
              <a:t>where</a:t>
            </a:r>
            <a:r>
              <a:rPr lang="en-US" dirty="0" smtClean="0"/>
              <a:t> </a:t>
            </a:r>
            <a:r>
              <a:rPr lang="uk-UA" dirty="0" err="1" smtClean="0"/>
              <a:t>as</a:t>
            </a:r>
            <a:r>
              <a:rPr lang="uk-UA" dirty="0" smtClean="0"/>
              <a:t> </a:t>
            </a:r>
            <a:r>
              <a:rPr lang="uk-UA" dirty="0" err="1"/>
              <a:t>Python</a:t>
            </a:r>
            <a:r>
              <a:rPr lang="uk-UA" dirty="0"/>
              <a:t> </a:t>
            </a:r>
            <a:r>
              <a:rPr lang="uk-UA" dirty="0" err="1"/>
              <a:t>gives</a:t>
            </a:r>
            <a:r>
              <a:rPr lang="uk-UA" dirty="0"/>
              <a:t> </a:t>
            </a:r>
            <a:r>
              <a:rPr lang="uk-UA" dirty="0" err="1"/>
              <a:t>the</a:t>
            </a:r>
            <a:r>
              <a:rPr lang="uk-UA" dirty="0"/>
              <a:t> </a:t>
            </a:r>
            <a:r>
              <a:rPr lang="uk-UA" b="1" dirty="0" err="1"/>
              <a:t>reference</a:t>
            </a:r>
            <a:r>
              <a:rPr lang="uk-UA" dirty="0"/>
              <a:t> </a:t>
            </a:r>
            <a:r>
              <a:rPr lang="uk-UA" dirty="0" err="1"/>
              <a:t>of</a:t>
            </a:r>
            <a:r>
              <a:rPr lang="uk-UA" dirty="0"/>
              <a:t> </a:t>
            </a:r>
            <a:r>
              <a:rPr lang="uk-UA" dirty="0" err="1"/>
              <a:t>the</a:t>
            </a:r>
            <a:r>
              <a:rPr lang="uk-UA" dirty="0"/>
              <a:t> </a:t>
            </a:r>
            <a:r>
              <a:rPr lang="uk-UA" dirty="0" err="1"/>
              <a:t>object</a:t>
            </a:r>
            <a:r>
              <a:rPr lang="uk-UA" dirty="0"/>
              <a:t> (</a:t>
            </a:r>
            <a:r>
              <a:rPr lang="uk-UA" dirty="0" err="1"/>
              <a:t>value</a:t>
            </a:r>
            <a:r>
              <a:rPr lang="uk-UA" dirty="0"/>
              <a:t>) </a:t>
            </a:r>
            <a:r>
              <a:rPr lang="uk-UA" dirty="0" err="1"/>
              <a:t>to</a:t>
            </a:r>
            <a:r>
              <a:rPr lang="uk-UA" dirty="0"/>
              <a:t> </a:t>
            </a:r>
            <a:r>
              <a:rPr lang="uk-UA" dirty="0" err="1"/>
              <a:t>the</a:t>
            </a:r>
            <a:r>
              <a:rPr lang="uk-UA" dirty="0"/>
              <a:t> </a:t>
            </a:r>
            <a:r>
              <a:rPr lang="uk-UA" dirty="0" err="1"/>
              <a:t>variable</a:t>
            </a:r>
            <a:r>
              <a:rPr lang="uk-UA" dirty="0" smtClean="0"/>
              <a:t>.</a:t>
            </a:r>
            <a:endParaRPr lang="en-US" dirty="0" smtClean="0"/>
          </a:p>
          <a:p>
            <a:endParaRPr lang="en-US" dirty="0"/>
          </a:p>
          <a:p>
            <a:r>
              <a:rPr lang="en-US" dirty="0"/>
              <a:t>In Python, variables </a:t>
            </a:r>
            <a:r>
              <a:rPr lang="en-US" b="1" dirty="0"/>
              <a:t>do not need declaration </a:t>
            </a:r>
            <a:r>
              <a:rPr lang="en-US" dirty="0"/>
              <a:t>to reserve memory space. The </a:t>
            </a:r>
            <a:r>
              <a:rPr lang="en-US" b="1" dirty="0"/>
              <a:t>"variable declaration" </a:t>
            </a:r>
            <a:r>
              <a:rPr lang="en-US" dirty="0"/>
              <a:t>or </a:t>
            </a:r>
            <a:r>
              <a:rPr lang="en-US" b="1" dirty="0"/>
              <a:t>"variable initialization"</a:t>
            </a:r>
            <a:r>
              <a:rPr lang="en-US" dirty="0"/>
              <a:t> happens </a:t>
            </a:r>
            <a:r>
              <a:rPr lang="en-US" b="1" dirty="0"/>
              <a:t>automatically</a:t>
            </a:r>
            <a:r>
              <a:rPr lang="en-US" dirty="0"/>
              <a:t> when we assign a value to a variable.</a:t>
            </a:r>
            <a:endParaRPr lang="uk-UA" dirty="0"/>
          </a:p>
          <a:p>
            <a:pPr>
              <a:buClr>
                <a:schemeClr val="tx2"/>
              </a:buClr>
              <a:defRPr/>
            </a:pPr>
            <a:endParaRPr lang="en-US" altLang="en-US" dirty="0" smtClean="0">
              <a:latin typeface="Segoe UI" panose="020B0502040204020203" pitchFamily="34" charset="0"/>
              <a:cs typeface="Segoe UI" panose="020B0502040204020203" pitchFamily="34" charset="0"/>
            </a:endParaRPr>
          </a:p>
          <a:p>
            <a:pPr>
              <a:buClr>
                <a:schemeClr val="tx2"/>
              </a:buClr>
              <a:defRPr/>
            </a:pPr>
            <a:endParaRPr lang="en-US" altLang="en-US" dirty="0">
              <a:latin typeface="Segoe UI" panose="020B0502040204020203" pitchFamily="34" charset="0"/>
              <a:cs typeface="Segoe UI" panose="020B0502040204020203" pitchFamily="34" charset="0"/>
            </a:endParaRPr>
          </a:p>
          <a:p>
            <a:pPr marL="227013" indent="-227013">
              <a:buFont typeface="Arial" panose="020B0604020202020204" pitchFamily="34" charset="0"/>
              <a:buChar char="•"/>
              <a:defRPr/>
            </a:pPr>
            <a:endParaRPr lang="en-US" altLang="en-US" dirty="0">
              <a:latin typeface="Segoe UI" panose="020B0502040204020203" pitchFamily="34" charset="0"/>
              <a:cs typeface="Segoe UI" panose="020B0502040204020203" pitchFamily="34" charset="0"/>
            </a:endParaRPr>
          </a:p>
          <a:p>
            <a:pPr marL="227013" indent="-227013">
              <a:buFont typeface="Arial" panose="020B0604020202020204" pitchFamily="34" charset="0"/>
              <a:buChar char="•"/>
              <a:defRPr/>
            </a:pPr>
            <a:endParaRPr lang="en-US" altLang="en-US" dirty="0">
              <a:latin typeface="Segoe UI" panose="020B0502040204020203" pitchFamily="34" charset="0"/>
              <a:cs typeface="Segoe UI" panose="020B0502040204020203" pitchFamily="34" charset="0"/>
            </a:endParaRPr>
          </a:p>
          <a:p>
            <a:pPr marL="227013" indent="-227013">
              <a:buFont typeface="Arial" panose="020B0604020202020204" pitchFamily="34" charset="0"/>
              <a:buChar char="•"/>
              <a:defRPr/>
            </a:pPr>
            <a:endParaRPr lang="en-US" altLang="en-US" dirty="0">
              <a:latin typeface="Segoe UI" panose="020B0502040204020203" pitchFamily="34" charset="0"/>
              <a:cs typeface="Segoe UI" panose="020B0502040204020203" pitchFamily="34" charset="0"/>
            </a:endParaRPr>
          </a:p>
          <a:p>
            <a:pPr marL="227013" indent="-227013">
              <a:buFont typeface="Arial" panose="020B0604020202020204" pitchFamily="34" charset="0"/>
              <a:buChar char="•"/>
              <a:defRPr/>
            </a:pPr>
            <a:endParaRPr lang="en-US" altLang="en-US" dirty="0">
              <a:latin typeface="Segoe UI" panose="020B0502040204020203" pitchFamily="34" charset="0"/>
              <a:cs typeface="Segoe UI" panose="020B0502040204020203" pitchFamily="34" charset="0"/>
            </a:endParaRPr>
          </a:p>
          <a:p>
            <a:pPr marL="227013" indent="-227013">
              <a:buFont typeface="Arial" panose="020B0604020202020204" pitchFamily="34" charset="0"/>
              <a:buChar char="•"/>
              <a:defRPr/>
            </a:pPr>
            <a:endParaRPr lang="en-US" altLang="en-US" b="1" dirty="0">
              <a:latin typeface="Segoe UI" panose="020B0502040204020203" pitchFamily="34" charset="0"/>
              <a:cs typeface="Segoe UI" panose="020B0502040204020203" pitchFamily="34" charset="0"/>
            </a:endParaRPr>
          </a:p>
          <a:p>
            <a:pPr>
              <a:buClr>
                <a:schemeClr val="tx2"/>
              </a:buClr>
              <a:defRPr/>
            </a:pPr>
            <a:r>
              <a:rPr lang="en-US" altLang="en-US" dirty="0">
                <a:latin typeface="Segoe UI" panose="020B0502040204020203" pitchFamily="34" charset="0"/>
                <a:cs typeface="Segoe UI" panose="020B0502040204020203" pitchFamily="34" charset="0"/>
              </a:rPr>
              <a:t>A process in which a variable is set to its first value is called </a:t>
            </a:r>
            <a:r>
              <a:rPr lang="en-US" altLang="en-US" b="1" i="1" dirty="0">
                <a:latin typeface="Segoe UI" panose="020B0502040204020203" pitchFamily="34" charset="0"/>
                <a:cs typeface="Segoe UI" panose="020B0502040204020203" pitchFamily="34" charset="0"/>
              </a:rPr>
              <a:t>initialization</a:t>
            </a:r>
            <a:r>
              <a:rPr lang="en-US" altLang="en-US" dirty="0">
                <a:latin typeface="Segoe UI" panose="020B0502040204020203" pitchFamily="34" charset="0"/>
                <a:cs typeface="Segoe UI" panose="020B0502040204020203" pitchFamily="34" charset="0"/>
              </a:rPr>
              <a:t>. </a:t>
            </a:r>
          </a:p>
        </p:txBody>
      </p:sp>
      <p:sp>
        <p:nvSpPr>
          <p:cNvPr id="37890" name="Title 1">
            <a:extLst>
              <a:ext uri="{FF2B5EF4-FFF2-40B4-BE49-F238E27FC236}">
                <a16:creationId xmlns:a16="http://schemas.microsoft.com/office/drawing/2014/main" id="{81A265CB-B052-4D3A-9127-D83A87FDA240}"/>
              </a:ext>
            </a:extLst>
          </p:cNvPr>
          <p:cNvSpPr>
            <a:spLocks noGrp="1"/>
          </p:cNvSpPr>
          <p:nvPr>
            <p:ph type="title"/>
          </p:nvPr>
        </p:nvSpPr>
        <p:spPr/>
        <p:txBody>
          <a:bodyPr/>
          <a:lstStyle/>
          <a:p>
            <a:r>
              <a:rPr lang="en-US" altLang="en-US" dirty="0" smtClean="0"/>
              <a:t>Python </a:t>
            </a:r>
            <a:r>
              <a:rPr lang="en-US" altLang="en-US" dirty="0"/>
              <a:t>Variables</a:t>
            </a:r>
          </a:p>
        </p:txBody>
      </p:sp>
    </p:spTree>
    <p:extLst>
      <p:ext uri="{BB962C8B-B14F-4D97-AF65-F5344CB8AC3E}">
        <p14:creationId xmlns:p14="http://schemas.microsoft.com/office/powerpoint/2010/main" val="36086367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201" y="594509"/>
            <a:ext cx="11355761" cy="525970"/>
          </a:xfrm>
        </p:spPr>
        <p:txBody>
          <a:bodyPr/>
          <a:lstStyle/>
          <a:p>
            <a:r>
              <a:rPr lang="en-US" dirty="0"/>
              <a:t>Python Syntax</a:t>
            </a:r>
            <a:endParaRPr lang="uk-UA" dirty="0"/>
          </a:p>
        </p:txBody>
      </p:sp>
      <p:sp>
        <p:nvSpPr>
          <p:cNvPr id="3" name="Content Placeholder 2"/>
          <p:cNvSpPr>
            <a:spLocks noGrp="1"/>
          </p:cNvSpPr>
          <p:nvPr>
            <p:ph sz="half" idx="10"/>
          </p:nvPr>
        </p:nvSpPr>
        <p:spPr>
          <a:xfrm>
            <a:off x="415685" y="1257716"/>
            <a:ext cx="11352277" cy="1915556"/>
          </a:xfrm>
        </p:spPr>
        <p:txBody>
          <a:bodyPr>
            <a:normAutofit/>
          </a:bodyPr>
          <a:lstStyle/>
          <a:p>
            <a:pPr marL="0" indent="0">
              <a:buNone/>
            </a:pPr>
            <a:r>
              <a:rPr lang="en-US" sz="2400" dirty="0"/>
              <a:t>Python is intended to be a highly readable language. It is designed to have an uncluttered visual layout, frequently using English keywords where other languages use punctuation. Python requires less boilerplate than traditional manifestly typed structured languages such as C or Pascal, and has a smaller number of syntactic exceptions and special cases than either of these</a:t>
            </a:r>
            <a:endParaRPr lang="uk-UA" sz="2400" dirty="0"/>
          </a:p>
        </p:txBody>
      </p:sp>
      <p:sp>
        <p:nvSpPr>
          <p:cNvPr id="5" name="Content Placeholder 2"/>
          <p:cNvSpPr txBox="1">
            <a:spLocks/>
          </p:cNvSpPr>
          <p:nvPr/>
        </p:nvSpPr>
        <p:spPr>
          <a:xfrm>
            <a:off x="412201" y="3173272"/>
            <a:ext cx="6159288" cy="2474976"/>
          </a:xfrm>
          <a:prstGeom prst="rect">
            <a:avLst/>
          </a:prstGeom>
        </p:spPr>
        <p:txBody>
          <a:bodyPr vert="horz" lIns="91440" tIns="45720" rIns="91440" bIns="45720" rtlCol="0">
            <a:noAutofit/>
          </a:bodyPr>
          <a:lstStyle>
            <a:lvl1pPr marL="228584" indent="-228584" algn="l" defTabSz="914332"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750" indent="-228584" algn="l" defTabSz="914332"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2914" indent="-228584" algn="l" defTabSz="914332"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080" indent="-228584" algn="l" defTabSz="914332"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247" indent="-228584" algn="l" defTabSz="914332"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uk-UA" sz="1600" b="1" dirty="0">
                <a:solidFill>
                  <a:srgbClr val="000000"/>
                </a:solidFill>
                <a:latin typeface="Verdana" panose="020B0604030504040204" pitchFamily="34" charset="0"/>
              </a:rPr>
              <a:t>Indentation</a:t>
            </a:r>
            <a:r>
              <a:rPr lang="en-US" altLang="uk-UA" sz="1600" dirty="0">
                <a:solidFill>
                  <a:srgbClr val="000000"/>
                </a:solidFill>
                <a:latin typeface="Verdana" panose="020B0604030504040204" pitchFamily="34" charset="0"/>
              </a:rPr>
              <a:t> - Python uses whitespace indentation, rather than curly braces or keywords, to delimit blocks </a:t>
            </a:r>
            <a:r>
              <a:rPr lang="en-US" altLang="uk-UA" sz="1600" dirty="0" smtClean="0">
                <a:solidFill>
                  <a:srgbClr val="000000"/>
                </a:solidFill>
                <a:latin typeface="Verdana" panose="020B0604030504040204" pitchFamily="34" charset="0"/>
              </a:rPr>
              <a:t>  (</a:t>
            </a:r>
            <a:r>
              <a:rPr lang="en-US" altLang="uk-UA" sz="1600" dirty="0">
                <a:solidFill>
                  <a:srgbClr val="000000"/>
                </a:solidFill>
                <a:latin typeface="Verdana" panose="020B0604030504040204" pitchFamily="34" charset="0"/>
              </a:rPr>
              <a:t>a feature also known as the off-side rule):</a:t>
            </a:r>
          </a:p>
          <a:p>
            <a:pPr lvl="1"/>
            <a:r>
              <a:rPr lang="en-US" altLang="uk-UA" sz="1600" dirty="0">
                <a:solidFill>
                  <a:srgbClr val="000000"/>
                </a:solidFill>
                <a:latin typeface="Verdana" panose="020B0604030504040204" pitchFamily="34" charset="0"/>
              </a:rPr>
              <a:t>increase in indentation comes after certain statements;</a:t>
            </a:r>
          </a:p>
          <a:p>
            <a:pPr lvl="1"/>
            <a:r>
              <a:rPr lang="en-US" altLang="uk-UA" sz="1600" dirty="0">
                <a:solidFill>
                  <a:srgbClr val="000000"/>
                </a:solidFill>
                <a:latin typeface="Verdana" panose="020B0604030504040204" pitchFamily="34" charset="0"/>
              </a:rPr>
              <a:t>decrease in indentation signifies the end of the current block</a:t>
            </a:r>
          </a:p>
          <a:p>
            <a:pPr lvl="1"/>
            <a:r>
              <a:rPr lang="en-US" altLang="uk-UA" sz="1600" dirty="0">
                <a:solidFill>
                  <a:srgbClr val="000000"/>
                </a:solidFill>
                <a:latin typeface="Verdana" panose="020B0604030504040204" pitchFamily="34" charset="0"/>
              </a:rPr>
              <a:t>Use '\' when must go to next line prematurely</a:t>
            </a:r>
            <a:endParaRPr lang="uk-UA" sz="1600" dirty="0"/>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8749" y="3035447"/>
            <a:ext cx="5129213" cy="3114675"/>
          </a:xfrm>
          <a:prstGeom prst="rect">
            <a:avLst/>
          </a:prstGeom>
          <a:noFill/>
          <a:ln w="18360">
            <a:solidFill>
              <a:srgbClr val="000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9025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3830B-4DC8-48CF-BD6B-6140C1729C09}"/>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23007F4E-17C2-4B0D-B5D5-188A103E178A}"/>
              </a:ext>
            </a:extLst>
          </p:cNvPr>
          <p:cNvSpPr>
            <a:spLocks noGrp="1"/>
          </p:cNvSpPr>
          <p:nvPr>
            <p:ph type="body" sz="quarter" idx="10"/>
          </p:nvPr>
        </p:nvSpPr>
        <p:spPr>
          <a:xfrm>
            <a:off x="685800" y="1517573"/>
            <a:ext cx="10820400" cy="4332383"/>
          </a:xfrm>
        </p:spPr>
        <p:txBody>
          <a:bodyPr/>
          <a:lstStyle/>
          <a:p>
            <a:pPr marL="227013" indent="-227013">
              <a:buFont typeface="Arial" panose="020B0604020202020204" pitchFamily="34" charset="0"/>
              <a:buChar char="•"/>
            </a:pPr>
            <a:r>
              <a:rPr lang="en-US" altLang="uk-UA" sz="2800" dirty="0" smtClean="0"/>
              <a:t>More information </a:t>
            </a:r>
            <a:r>
              <a:rPr lang="en-US" altLang="uk-UA" sz="2800" dirty="0"/>
              <a:t>about </a:t>
            </a:r>
            <a:r>
              <a:rPr lang="en-US" altLang="uk-UA" sz="2800" dirty="0" smtClean="0"/>
              <a:t>Python</a:t>
            </a:r>
          </a:p>
          <a:p>
            <a:pPr marL="227013" indent="-227013">
              <a:buFont typeface="Arial" panose="020B0604020202020204" pitchFamily="34" charset="0"/>
              <a:buChar char="•"/>
            </a:pPr>
            <a:r>
              <a:rPr lang="en-US" sz="2800" dirty="0"/>
              <a:t>Python </a:t>
            </a:r>
            <a:r>
              <a:rPr lang="en-US" sz="2800" dirty="0" smtClean="0"/>
              <a:t>features</a:t>
            </a:r>
          </a:p>
          <a:p>
            <a:pPr marL="227013" indent="-227013">
              <a:buFont typeface="Arial" panose="020B0604020202020204" pitchFamily="34" charset="0"/>
              <a:buChar char="•"/>
            </a:pPr>
            <a:r>
              <a:rPr lang="en-US" sz="2800" dirty="0" smtClean="0"/>
              <a:t>Python history</a:t>
            </a:r>
          </a:p>
          <a:p>
            <a:pPr marL="227013" indent="-227013">
              <a:buFont typeface="Arial" panose="020B0604020202020204" pitchFamily="34" charset="0"/>
              <a:buChar char="•"/>
            </a:pPr>
            <a:r>
              <a:rPr lang="en-US" altLang="en-US" sz="2800" dirty="0" smtClean="0"/>
              <a:t>Introduction </a:t>
            </a:r>
            <a:r>
              <a:rPr lang="en-US" altLang="en-US" sz="2800" dirty="0"/>
              <a:t>to </a:t>
            </a:r>
            <a:r>
              <a:rPr lang="en-US" altLang="en-US" sz="2800" dirty="0" smtClean="0"/>
              <a:t>Python </a:t>
            </a:r>
            <a:r>
              <a:rPr lang="en-US" altLang="en-US" sz="2800" dirty="0"/>
              <a:t>Platform. </a:t>
            </a:r>
          </a:p>
          <a:p>
            <a:pPr marL="227013" indent="-227013">
              <a:buFont typeface="Arial" panose="020B0604020202020204" pitchFamily="34" charset="0"/>
              <a:buChar char="•"/>
            </a:pPr>
            <a:r>
              <a:rPr lang="en-US" altLang="en-US" sz="2800" dirty="0"/>
              <a:t>Environment and Development Tools for Java applications</a:t>
            </a:r>
          </a:p>
          <a:p>
            <a:pPr marL="227013" indent="-227013">
              <a:buFont typeface="Arial" panose="020B0604020202020204" pitchFamily="34" charset="0"/>
              <a:buChar char="•"/>
            </a:pPr>
            <a:r>
              <a:rPr lang="en-US" altLang="en-US" sz="2800" dirty="0"/>
              <a:t>Eclipse IDE Tips &amp; Tricks</a:t>
            </a:r>
          </a:p>
          <a:p>
            <a:pPr marL="227013" indent="-227013">
              <a:buFont typeface="Arial" panose="020B0604020202020204" pitchFamily="34" charset="0"/>
              <a:buChar char="•"/>
            </a:pPr>
            <a:r>
              <a:rPr lang="en-US" altLang="en-US" sz="2800" dirty="0"/>
              <a:t>The Entry Point into the Program</a:t>
            </a:r>
          </a:p>
          <a:p>
            <a:pPr marL="227013" indent="-227013">
              <a:buFont typeface="Arial" panose="020B0604020202020204" pitchFamily="34" charset="0"/>
              <a:buChar char="•"/>
            </a:pPr>
            <a:r>
              <a:rPr lang="en-US" altLang="en-US" sz="2800" dirty="0"/>
              <a:t>Java Packages. Introduction</a:t>
            </a:r>
          </a:p>
          <a:p>
            <a:pPr marL="227013" indent="-227013">
              <a:buFont typeface="Arial" panose="020B0604020202020204" pitchFamily="34" charset="0"/>
              <a:buChar char="•"/>
            </a:pPr>
            <a:r>
              <a:rPr lang="en-US" altLang="en-US" sz="2800" dirty="0"/>
              <a:t>My first program</a:t>
            </a:r>
            <a:endParaRPr lang="en-US" sz="2800" dirty="0"/>
          </a:p>
        </p:txBody>
      </p:sp>
    </p:spTree>
    <p:extLst>
      <p:ext uri="{BB962C8B-B14F-4D97-AF65-F5344CB8AC3E}">
        <p14:creationId xmlns:p14="http://schemas.microsoft.com/office/powerpoint/2010/main" val="27553349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200" y="539426"/>
            <a:ext cx="11355761" cy="525970"/>
          </a:xfrm>
        </p:spPr>
        <p:txBody>
          <a:bodyPr/>
          <a:lstStyle/>
          <a:p>
            <a:r>
              <a:rPr lang="en-US" dirty="0"/>
              <a:t>Python </a:t>
            </a:r>
            <a:r>
              <a:rPr lang="en-US" dirty="0" smtClean="0"/>
              <a:t>Identifiers</a:t>
            </a:r>
            <a:endParaRPr lang="uk-UA" dirty="0"/>
          </a:p>
        </p:txBody>
      </p:sp>
      <p:sp>
        <p:nvSpPr>
          <p:cNvPr id="3" name="Content Placeholder 2"/>
          <p:cNvSpPr>
            <a:spLocks noGrp="1"/>
          </p:cNvSpPr>
          <p:nvPr>
            <p:ph sz="half" idx="10"/>
          </p:nvPr>
        </p:nvSpPr>
        <p:spPr>
          <a:xfrm>
            <a:off x="415684" y="1065396"/>
            <a:ext cx="11352277" cy="4883712"/>
          </a:xfrm>
        </p:spPr>
        <p:txBody>
          <a:bodyPr>
            <a:noAutofit/>
          </a:bodyPr>
          <a:lstStyle/>
          <a:p>
            <a:pPr marL="0" indent="0">
              <a:buNone/>
            </a:pPr>
            <a:r>
              <a:rPr lang="en-US" sz="1600" dirty="0" smtClean="0"/>
              <a:t>Identifier </a:t>
            </a:r>
            <a:r>
              <a:rPr lang="en-US" sz="1600" dirty="0"/>
              <a:t>is the name given to entities like class, functions, variables etc. in Python. It helps differentiating one entity from another.</a:t>
            </a:r>
          </a:p>
          <a:p>
            <a:pPr marL="0" indent="0">
              <a:buNone/>
            </a:pPr>
            <a:r>
              <a:rPr lang="en-US" sz="1600" b="1" dirty="0" smtClean="0"/>
              <a:t>Rules </a:t>
            </a:r>
            <a:r>
              <a:rPr lang="en-US" sz="1600" b="1" dirty="0"/>
              <a:t>for writing identifiers</a:t>
            </a:r>
          </a:p>
          <a:p>
            <a:r>
              <a:rPr lang="en-US" sz="1600" dirty="0"/>
              <a:t>Identifiers can be a combination of letters in lowercase (a to z) or uppercase (A to Z) or digits (0 to 9) or an underscore (_). Names like </a:t>
            </a:r>
            <a:r>
              <a:rPr lang="en-US" sz="1600" dirty="0" err="1"/>
              <a:t>myClass</a:t>
            </a:r>
            <a:r>
              <a:rPr lang="en-US" sz="1600" dirty="0"/>
              <a:t>, var_1 and </a:t>
            </a:r>
            <a:r>
              <a:rPr lang="en-US" sz="1600" dirty="0" err="1"/>
              <a:t>print_this_to_screen</a:t>
            </a:r>
            <a:r>
              <a:rPr lang="en-US" sz="1600" dirty="0"/>
              <a:t>, all are valid example.</a:t>
            </a:r>
          </a:p>
          <a:p>
            <a:r>
              <a:rPr lang="en-US" sz="1600" dirty="0"/>
              <a:t>An identifier cannot start with a digit. 1variable is invalid, but variable1 is perfectly fine.</a:t>
            </a:r>
          </a:p>
          <a:p>
            <a:r>
              <a:rPr lang="en-US" sz="1600" dirty="0"/>
              <a:t>Keywords cannot be used as identifiers</a:t>
            </a:r>
            <a:r>
              <a:rPr lang="en-US" sz="1600" dirty="0" smtClean="0"/>
              <a:t>.</a:t>
            </a:r>
            <a:endParaRPr lang="en-US" sz="1600" dirty="0"/>
          </a:p>
          <a:p>
            <a:r>
              <a:rPr lang="en-US" sz="1600" dirty="0"/>
              <a:t>We cannot use special symbols like !, @, #, $, % etc. in our </a:t>
            </a:r>
            <a:r>
              <a:rPr lang="en-US" sz="1600" dirty="0" smtClean="0"/>
              <a:t>identifier.</a:t>
            </a:r>
          </a:p>
          <a:p>
            <a:endParaRPr lang="en-US" sz="1600" dirty="0"/>
          </a:p>
          <a:p>
            <a:pPr marL="0" indent="0">
              <a:buNone/>
            </a:pPr>
            <a:r>
              <a:rPr lang="en-US" sz="1600" b="1" dirty="0" smtClean="0"/>
              <a:t>Things </a:t>
            </a:r>
            <a:r>
              <a:rPr lang="en-US" sz="1600" b="1" dirty="0"/>
              <a:t>to care about</a:t>
            </a:r>
          </a:p>
          <a:p>
            <a:r>
              <a:rPr lang="en-US" sz="1600" dirty="0"/>
              <a:t>Python is a case-sensitive language. This means, Variable and variable are not the same. Always name identifiers that make sense.</a:t>
            </a:r>
          </a:p>
          <a:p>
            <a:r>
              <a:rPr lang="en-US" sz="1600" dirty="0" smtClean="0"/>
              <a:t>While</a:t>
            </a:r>
            <a:r>
              <a:rPr lang="en-US" sz="1600" dirty="0"/>
              <a:t>, c = 10 is valid. Writing count = 10 would make more sense and it would be easier to figure out what it does even when you look at your code after a long gap.</a:t>
            </a:r>
          </a:p>
          <a:p>
            <a:r>
              <a:rPr lang="en-US" sz="1600" dirty="0" smtClean="0"/>
              <a:t>Multiple </a:t>
            </a:r>
            <a:r>
              <a:rPr lang="en-US" sz="1600" dirty="0"/>
              <a:t>words can be separated using an underscore, </a:t>
            </a:r>
            <a:r>
              <a:rPr lang="en-US" sz="1600" dirty="0" err="1"/>
              <a:t>this_is_a_long_variable</a:t>
            </a:r>
            <a:r>
              <a:rPr lang="en-US" sz="1600" dirty="0"/>
              <a:t>.</a:t>
            </a:r>
          </a:p>
          <a:p>
            <a:r>
              <a:rPr lang="en-US" sz="1600" dirty="0" smtClean="0"/>
              <a:t>We </a:t>
            </a:r>
            <a:r>
              <a:rPr lang="en-US" sz="1600" dirty="0"/>
              <a:t>can also use camel-case style of writing, i.e., capitalize every first letter of the word except the initial word without any spaces. For example: </a:t>
            </a:r>
            <a:r>
              <a:rPr lang="en-US" sz="1600" dirty="0" err="1"/>
              <a:t>camelCaseExample</a:t>
            </a:r>
            <a:endParaRPr lang="uk-UA" sz="1600" dirty="0"/>
          </a:p>
        </p:txBody>
      </p:sp>
    </p:spTree>
    <p:extLst>
      <p:ext uri="{BB962C8B-B14F-4D97-AF65-F5344CB8AC3E}">
        <p14:creationId xmlns:p14="http://schemas.microsoft.com/office/powerpoint/2010/main" val="28034032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200" y="737729"/>
            <a:ext cx="11355761" cy="525970"/>
          </a:xfrm>
        </p:spPr>
        <p:txBody>
          <a:bodyPr/>
          <a:lstStyle/>
          <a:p>
            <a:r>
              <a:rPr lang="en-US" dirty="0"/>
              <a:t>Python Syntax - Enough to Understand the Code</a:t>
            </a:r>
            <a:endParaRPr lang="uk-UA" dirty="0"/>
          </a:p>
        </p:txBody>
      </p:sp>
      <p:sp>
        <p:nvSpPr>
          <p:cNvPr id="3" name="Content Placeholder 2"/>
          <p:cNvSpPr>
            <a:spLocks noGrp="1"/>
          </p:cNvSpPr>
          <p:nvPr>
            <p:ph sz="half" idx="10"/>
          </p:nvPr>
        </p:nvSpPr>
        <p:spPr>
          <a:xfrm>
            <a:off x="412200" y="1419256"/>
            <a:ext cx="11355763" cy="2608786"/>
          </a:xfrm>
        </p:spPr>
        <p:txBody>
          <a:bodyPr>
            <a:normAutofit fontScale="62500" lnSpcReduction="20000"/>
          </a:bodyPr>
          <a:lstStyle/>
          <a:p>
            <a:r>
              <a:rPr lang="en-US" dirty="0"/>
              <a:t> Assignment uses = and comparison uses ==.</a:t>
            </a:r>
          </a:p>
          <a:p>
            <a:r>
              <a:rPr lang="en-US" dirty="0"/>
              <a:t> For numbers +-*/% are as expected.</a:t>
            </a:r>
          </a:p>
          <a:p>
            <a:r>
              <a:rPr lang="en-US" dirty="0"/>
              <a:t> Special use of + for string concatenation.</a:t>
            </a:r>
          </a:p>
          <a:p>
            <a:r>
              <a:rPr lang="en-US" dirty="0"/>
              <a:t> Special use of % for string formatting.</a:t>
            </a:r>
          </a:p>
          <a:p>
            <a:r>
              <a:rPr lang="en-US" dirty="0"/>
              <a:t> Logical operators are words (</a:t>
            </a:r>
            <a:r>
              <a:rPr lang="en-US" b="1" dirty="0"/>
              <a:t>and</a:t>
            </a:r>
            <a:r>
              <a:rPr lang="en-US" dirty="0"/>
              <a:t>, </a:t>
            </a:r>
            <a:r>
              <a:rPr lang="en-US" b="1" dirty="0"/>
              <a:t>or</a:t>
            </a:r>
            <a:r>
              <a:rPr lang="en-US" dirty="0"/>
              <a:t>, </a:t>
            </a:r>
            <a:r>
              <a:rPr lang="en-US" b="1" dirty="0"/>
              <a:t>not</a:t>
            </a:r>
            <a:r>
              <a:rPr lang="en-US" dirty="0"/>
              <a:t>) not symbols (&amp;&amp;, ||, !).</a:t>
            </a:r>
          </a:p>
          <a:p>
            <a:r>
              <a:rPr lang="en-US" dirty="0" smtClean="0"/>
              <a:t> </a:t>
            </a:r>
            <a:r>
              <a:rPr lang="en-US" dirty="0"/>
              <a:t>First assignment to a variable will create it.</a:t>
            </a:r>
          </a:p>
          <a:p>
            <a:r>
              <a:rPr lang="en-US" dirty="0"/>
              <a:t> Variable types don’t need to be declared.</a:t>
            </a:r>
          </a:p>
          <a:p>
            <a:r>
              <a:rPr lang="en-US" dirty="0"/>
              <a:t> Python figures out the variable types on its own.</a:t>
            </a:r>
          </a:p>
          <a:p>
            <a:endParaRPr lang="uk-UA" dirty="0"/>
          </a:p>
        </p:txBody>
      </p:sp>
      <p:sp>
        <p:nvSpPr>
          <p:cNvPr id="5" name="Content Placeholder 2"/>
          <p:cNvSpPr txBox="1">
            <a:spLocks/>
          </p:cNvSpPr>
          <p:nvPr/>
        </p:nvSpPr>
        <p:spPr>
          <a:xfrm>
            <a:off x="415684" y="4028042"/>
            <a:ext cx="11352277" cy="2085975"/>
          </a:xfrm>
          <a:prstGeom prst="rect">
            <a:avLst/>
          </a:prstGeom>
        </p:spPr>
        <p:txBody>
          <a:bodyPr vert="horz" lIns="91440" tIns="45720" rIns="91440" bIns="45720" rtlCol="0">
            <a:noAutofit/>
          </a:bodyPr>
          <a:lstStyle>
            <a:lvl1pPr marL="228584" indent="-228584" algn="l" defTabSz="914332"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750" indent="-228584" algn="l" defTabSz="914332"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2914" indent="-228584" algn="l" defTabSz="914332"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080" indent="-228584" algn="l" defTabSz="914332"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247" indent="-228584" algn="l" defTabSz="914332"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t>Variables</a:t>
            </a:r>
          </a:p>
          <a:p>
            <a:r>
              <a:rPr lang="en-US" sz="1600" dirty="0"/>
              <a:t>No need to declare</a:t>
            </a:r>
          </a:p>
          <a:p>
            <a:r>
              <a:rPr lang="en-US" sz="1600" dirty="0"/>
              <a:t>The variable name is case sensitive: ‘</a:t>
            </a:r>
            <a:r>
              <a:rPr lang="en-US" sz="1600" dirty="0" err="1"/>
              <a:t>val</a:t>
            </a:r>
            <a:r>
              <a:rPr lang="en-US" sz="1600" dirty="0"/>
              <a:t>’ is not the same as ‘Val’</a:t>
            </a:r>
          </a:p>
          <a:p>
            <a:r>
              <a:rPr lang="en-US" sz="1600" dirty="0"/>
              <a:t>Variables are created when they are assigned</a:t>
            </a:r>
          </a:p>
          <a:p>
            <a:r>
              <a:rPr lang="en-US" sz="1600" dirty="0"/>
              <a:t>A variable can be reassigned to whatever, whenever   (functions, modules, classes)</a:t>
            </a:r>
          </a:p>
          <a:p>
            <a:r>
              <a:rPr lang="en-US" sz="1600" dirty="0"/>
              <a:t>The type of the variable is determined by Python</a:t>
            </a:r>
          </a:p>
          <a:p>
            <a:endParaRPr lang="en-US" sz="1600" dirty="0"/>
          </a:p>
          <a:p>
            <a:endParaRPr lang="uk-UA" sz="1600" dirty="0"/>
          </a:p>
        </p:txBody>
      </p:sp>
    </p:spTree>
    <p:extLst>
      <p:ext uri="{BB962C8B-B14F-4D97-AF65-F5344CB8AC3E}">
        <p14:creationId xmlns:p14="http://schemas.microsoft.com/office/powerpoint/2010/main" val="19851564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p:txBody>
          <a:bodyPr/>
          <a:lstStyle/>
          <a:p>
            <a:endParaRPr lang="uk-UA"/>
          </a:p>
        </p:txBody>
      </p:sp>
      <p:sp>
        <p:nvSpPr>
          <p:cNvPr id="4" name="Title 3"/>
          <p:cNvSpPr>
            <a:spLocks noGrp="1"/>
          </p:cNvSpPr>
          <p:nvPr>
            <p:ph type="ctrTitle"/>
          </p:nvPr>
        </p:nvSpPr>
        <p:spPr/>
        <p:txBody>
          <a:bodyPr>
            <a:normAutofit fontScale="90000"/>
          </a:bodyPr>
          <a:lstStyle/>
          <a:p>
            <a:r>
              <a:rPr lang="en-US" dirty="0"/>
              <a:t>What modules and packages</a:t>
            </a:r>
            <a:endParaRPr lang="uk-UA" dirty="0"/>
          </a:p>
        </p:txBody>
      </p:sp>
    </p:spTree>
    <p:extLst>
      <p:ext uri="{BB962C8B-B14F-4D97-AF65-F5344CB8AC3E}">
        <p14:creationId xmlns:p14="http://schemas.microsoft.com/office/powerpoint/2010/main" val="40196035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2200" y="616544"/>
            <a:ext cx="11355761" cy="525970"/>
          </a:xfrm>
        </p:spPr>
        <p:txBody>
          <a:bodyPr/>
          <a:lstStyle/>
          <a:p>
            <a:r>
              <a:rPr lang="en-US" dirty="0"/>
              <a:t>Modules</a:t>
            </a:r>
            <a:endParaRPr lang="uk-UA" dirty="0"/>
          </a:p>
        </p:txBody>
      </p:sp>
      <p:sp>
        <p:nvSpPr>
          <p:cNvPr id="5" name="Content Placeholder 4"/>
          <p:cNvSpPr>
            <a:spLocks noGrp="1"/>
          </p:cNvSpPr>
          <p:nvPr>
            <p:ph sz="half" idx="10"/>
          </p:nvPr>
        </p:nvSpPr>
        <p:spPr>
          <a:xfrm>
            <a:off x="412200" y="1616011"/>
            <a:ext cx="11352277" cy="4351338"/>
          </a:xfrm>
        </p:spPr>
        <p:txBody>
          <a:bodyPr>
            <a:normAutofit/>
          </a:bodyPr>
          <a:lstStyle/>
          <a:p>
            <a:r>
              <a:rPr lang="en-US" sz="2400" dirty="0"/>
              <a:t>A module is a file containing Python definitions and statements</a:t>
            </a:r>
          </a:p>
          <a:p>
            <a:r>
              <a:rPr lang="en-US" sz="2400" dirty="0"/>
              <a:t>File should have </a:t>
            </a:r>
            <a:r>
              <a:rPr lang="en-US" sz="2400" i="1" dirty="0"/>
              <a:t>suffix</a:t>
            </a:r>
            <a:r>
              <a:rPr lang="en-US" sz="2400" dirty="0"/>
              <a:t>.py</a:t>
            </a:r>
          </a:p>
          <a:p>
            <a:r>
              <a:rPr lang="en-US" sz="2400" dirty="0"/>
              <a:t>Within a module, the module’s name is available as through global variable _name_.</a:t>
            </a:r>
          </a:p>
          <a:p>
            <a:r>
              <a:rPr lang="en-US" sz="2400" dirty="0"/>
              <a:t>Use “import module-name” to import the functions in this module</a:t>
            </a:r>
          </a:p>
          <a:p>
            <a:r>
              <a:rPr lang="en-US" sz="2400" dirty="0"/>
              <a:t>It is not required to place all import statements at the beginning of a module</a:t>
            </a:r>
          </a:p>
          <a:p>
            <a:r>
              <a:rPr lang="en-US" sz="2400" dirty="0"/>
              <a:t>Some modules are built-in e.g. sys</a:t>
            </a:r>
          </a:p>
          <a:p>
            <a:endParaRPr lang="en-US" sz="2400" dirty="0"/>
          </a:p>
          <a:p>
            <a:endParaRPr lang="en-US" sz="2400" dirty="0"/>
          </a:p>
          <a:p>
            <a:endParaRPr lang="en-US" sz="2400" dirty="0"/>
          </a:p>
          <a:p>
            <a:endParaRPr lang="uk-UA" sz="2400" dirty="0"/>
          </a:p>
        </p:txBody>
      </p:sp>
    </p:spTree>
    <p:extLst>
      <p:ext uri="{BB962C8B-B14F-4D97-AF65-F5344CB8AC3E}">
        <p14:creationId xmlns:p14="http://schemas.microsoft.com/office/powerpoint/2010/main" val="25867600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200" y="561517"/>
            <a:ext cx="11355761" cy="525970"/>
          </a:xfrm>
        </p:spPr>
        <p:txBody>
          <a:bodyPr/>
          <a:lstStyle/>
          <a:p>
            <a:r>
              <a:rPr lang="en-US" dirty="0"/>
              <a:t>Modules</a:t>
            </a:r>
            <a:endParaRPr lang="uk-UA" dirty="0"/>
          </a:p>
        </p:txBody>
      </p:sp>
      <p:sp>
        <p:nvSpPr>
          <p:cNvPr id="7" name="Rectangle 3"/>
          <p:cNvSpPr>
            <a:spLocks noChangeArrowheads="1"/>
          </p:cNvSpPr>
          <p:nvPr/>
        </p:nvSpPr>
        <p:spPr bwMode="auto">
          <a:xfrm>
            <a:off x="509182" y="1651602"/>
            <a:ext cx="4262703" cy="261610"/>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100" b="1" i="0" u="none" strike="noStrike" cap="none" normalizeH="0" baseline="0" dirty="0" smtClean="0">
                <a:ln>
                  <a:noFill/>
                </a:ln>
                <a:solidFill>
                  <a:srgbClr val="C65D09"/>
                </a:solidFill>
                <a:effectLst/>
                <a:latin typeface="Courier New" panose="02070309020205020404" pitchFamily="49" charset="0"/>
                <a:cs typeface="Courier New" panose="02070309020205020404" pitchFamily="49" charset="0"/>
              </a:rPr>
              <a:t>&gt;&gt;&gt; </a:t>
            </a:r>
            <a:r>
              <a:rPr kumimoji="0" lang="uk-UA" altLang="uk-UA" sz="1100" b="1" i="0" u="none" strike="noStrike" cap="none" normalizeH="0" baseline="0" dirty="0" err="1" smtClean="0">
                <a:ln>
                  <a:noFill/>
                </a:ln>
                <a:solidFill>
                  <a:srgbClr val="007020"/>
                </a:solidFill>
                <a:effectLst/>
                <a:latin typeface="Courier New" panose="02070309020205020404" pitchFamily="49" charset="0"/>
                <a:cs typeface="Courier New" panose="02070309020205020404" pitchFamily="49" charset="0"/>
              </a:rPr>
              <a:t>import</a:t>
            </a:r>
            <a:r>
              <a:rPr kumimoji="0" lang="uk-UA" altLang="uk-UA" sz="11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 </a:t>
            </a:r>
            <a:r>
              <a:rPr kumimoji="0" lang="uk-UA" altLang="uk-UA" sz="1100" b="1" i="0" u="none" strike="noStrike" cap="none" normalizeH="0" baseline="0" dirty="0" err="1" smtClean="0">
                <a:ln>
                  <a:noFill/>
                </a:ln>
                <a:solidFill>
                  <a:srgbClr val="0E84B5"/>
                </a:solidFill>
                <a:effectLst/>
                <a:latin typeface="Courier New" panose="02070309020205020404" pitchFamily="49" charset="0"/>
                <a:cs typeface="Courier New" panose="02070309020205020404" pitchFamily="49" charset="0"/>
              </a:rPr>
              <a:t>fibo</a:t>
            </a:r>
            <a:r>
              <a:rPr kumimoji="0" lang="uk-UA" altLang="uk-UA" sz="800" b="0" i="0" u="none" strike="noStrike" cap="none" normalizeH="0" baseline="0" dirty="0" smtClean="0">
                <a:ln>
                  <a:noFill/>
                </a:ln>
                <a:solidFill>
                  <a:schemeClr val="tx1"/>
                </a:solidFill>
                <a:effectLst/>
              </a:rPr>
              <a:t> </a:t>
            </a:r>
            <a:endParaRPr kumimoji="0" lang="uk-UA" altLang="uk-UA"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4"/>
          <p:cNvSpPr>
            <a:spLocks noChangeArrowheads="1"/>
          </p:cNvSpPr>
          <p:nvPr/>
        </p:nvSpPr>
        <p:spPr bwMode="auto">
          <a:xfrm>
            <a:off x="514877" y="2477327"/>
            <a:ext cx="4262705" cy="1261884"/>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100" b="1" i="0" u="none" strike="noStrike" cap="none" normalizeH="0" baseline="0" dirty="0" smtClean="0">
                <a:ln>
                  <a:noFill/>
                </a:ln>
                <a:solidFill>
                  <a:srgbClr val="C65D09"/>
                </a:solidFill>
                <a:effectLst/>
                <a:latin typeface="Courier New" panose="02070309020205020404" pitchFamily="49" charset="0"/>
                <a:cs typeface="Courier New" panose="02070309020205020404" pitchFamily="49" charset="0"/>
              </a:rPr>
              <a:t>&gt;&gt;&gt; </a:t>
            </a:r>
            <a:r>
              <a:rPr kumimoji="0" lang="uk-UA" altLang="uk-UA" sz="1200" b="0" i="0" u="none" strike="noStrike" cap="none" normalizeH="0" baseline="0" dirty="0" err="1" smtClean="0">
                <a:ln>
                  <a:noFill/>
                </a:ln>
                <a:solidFill>
                  <a:schemeClr val="tx1"/>
                </a:solidFill>
                <a:effectLst/>
                <a:latin typeface="Arial" panose="020B0604020202020204" pitchFamily="34" charset="0"/>
              </a:rPr>
              <a:t>fibo</a:t>
            </a:r>
            <a:r>
              <a:rPr kumimoji="0" lang="uk-UA" altLang="uk-UA" sz="1800" b="0" i="0" u="none" strike="noStrike" cap="none" normalizeH="0" baseline="0" dirty="0" err="1" smtClean="0">
                <a:ln>
                  <a:noFill/>
                </a:ln>
                <a:solidFill>
                  <a:srgbClr val="666666"/>
                </a:solidFill>
                <a:effectLst/>
                <a:latin typeface="Arial" panose="020B0604020202020204" pitchFamily="34" charset="0"/>
              </a:rPr>
              <a:t>.</a:t>
            </a:r>
            <a:r>
              <a:rPr kumimoji="0" lang="uk-UA" altLang="uk-UA" sz="1200" b="0" i="0" u="none" strike="noStrike" cap="none" normalizeH="0" baseline="0" dirty="0" err="1" smtClean="0">
                <a:ln>
                  <a:noFill/>
                </a:ln>
                <a:solidFill>
                  <a:schemeClr val="tx1"/>
                </a:solidFill>
                <a:effectLst/>
                <a:latin typeface="Arial" panose="020B0604020202020204" pitchFamily="34" charset="0"/>
              </a:rPr>
              <a:t>fib</a:t>
            </a:r>
            <a:r>
              <a:rPr kumimoji="0" lang="uk-UA" altLang="uk-UA" sz="11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a:t>
            </a:r>
            <a:r>
              <a:rPr kumimoji="0" lang="uk-UA" altLang="uk-UA" sz="1100" b="0" i="0" u="none" strike="noStrike" cap="none" normalizeH="0" baseline="0" dirty="0" smtClean="0">
                <a:ln>
                  <a:noFill/>
                </a:ln>
                <a:solidFill>
                  <a:srgbClr val="208050"/>
                </a:solidFill>
                <a:effectLst/>
                <a:latin typeface="Courier New" panose="02070309020205020404" pitchFamily="49" charset="0"/>
                <a:cs typeface="Courier New" panose="02070309020205020404" pitchFamily="49" charset="0"/>
              </a:rPr>
              <a:t>1000</a:t>
            </a:r>
            <a:r>
              <a:rPr kumimoji="0" lang="uk-UA" altLang="uk-UA" sz="11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 </a:t>
            </a:r>
            <a:endParaRPr kumimoji="0" lang="en-US" altLang="uk-UA" sz="11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uk-UA" sz="11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 </a:t>
            </a:r>
            <a:r>
              <a:rPr kumimoji="0" lang="uk-UA" altLang="uk-UA" sz="11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1 1 2 3 5 8 13 21 34 55 89 144 233 377 610 987 </a:t>
            </a:r>
            <a:endParaRPr kumimoji="0" lang="en-US" altLang="uk-UA" sz="11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100" b="1" i="0" u="none" strike="noStrike" cap="none" normalizeH="0" baseline="0" dirty="0" smtClean="0">
                <a:ln>
                  <a:noFill/>
                </a:ln>
                <a:solidFill>
                  <a:srgbClr val="C65D09"/>
                </a:solidFill>
                <a:effectLst/>
                <a:latin typeface="Courier New" panose="02070309020205020404" pitchFamily="49" charset="0"/>
                <a:cs typeface="Courier New" panose="02070309020205020404" pitchFamily="49" charset="0"/>
              </a:rPr>
              <a:t>&gt;&gt;&gt; </a:t>
            </a:r>
            <a:r>
              <a:rPr kumimoji="0" lang="uk-UA" altLang="uk-UA" sz="1200" b="0" i="0" u="none" strike="noStrike" cap="none" normalizeH="0" baseline="0" dirty="0" smtClean="0">
                <a:ln>
                  <a:noFill/>
                </a:ln>
                <a:solidFill>
                  <a:schemeClr val="tx1"/>
                </a:solidFill>
                <a:effectLst/>
                <a:latin typeface="Arial" panose="020B0604020202020204" pitchFamily="34" charset="0"/>
              </a:rPr>
              <a:t>fibo</a:t>
            </a:r>
            <a:r>
              <a:rPr kumimoji="0" lang="uk-UA" altLang="uk-UA" sz="1800" b="0" i="0" u="none" strike="noStrike" cap="none" normalizeH="0" baseline="0" dirty="0" smtClean="0">
                <a:ln>
                  <a:noFill/>
                </a:ln>
                <a:solidFill>
                  <a:srgbClr val="666666"/>
                </a:solidFill>
                <a:effectLst/>
                <a:latin typeface="Arial" panose="020B0604020202020204" pitchFamily="34" charset="0"/>
              </a:rPr>
              <a:t>.</a:t>
            </a:r>
            <a:r>
              <a:rPr kumimoji="0" lang="uk-UA" altLang="uk-UA" sz="1200" b="0" i="0" u="none" strike="noStrike" cap="none" normalizeH="0" baseline="0" dirty="0" smtClean="0">
                <a:ln>
                  <a:noFill/>
                </a:ln>
                <a:solidFill>
                  <a:schemeClr val="tx1"/>
                </a:solidFill>
                <a:effectLst/>
                <a:latin typeface="Arial" panose="020B0604020202020204" pitchFamily="34" charset="0"/>
              </a:rPr>
              <a:t>fib2</a:t>
            </a:r>
            <a:r>
              <a:rPr kumimoji="0" lang="uk-UA" altLang="uk-UA" sz="11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a:t>
            </a:r>
            <a:r>
              <a:rPr kumimoji="0" lang="uk-UA" altLang="uk-UA" sz="1100" b="0" i="0" u="none" strike="noStrike" cap="none" normalizeH="0" baseline="0" dirty="0" smtClean="0">
                <a:ln>
                  <a:noFill/>
                </a:ln>
                <a:solidFill>
                  <a:srgbClr val="208050"/>
                </a:solidFill>
                <a:effectLst/>
                <a:latin typeface="Courier New" panose="02070309020205020404" pitchFamily="49" charset="0"/>
                <a:cs typeface="Courier New" panose="02070309020205020404" pitchFamily="49" charset="0"/>
              </a:rPr>
              <a:t>100</a:t>
            </a:r>
            <a:r>
              <a:rPr kumimoji="0" lang="uk-UA" altLang="uk-UA" sz="11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a:t>
            </a:r>
            <a:endParaRPr kumimoji="0" lang="en-US" altLang="uk-UA" sz="11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1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 [1, 1, 2, 3, 5, 8, 13, 21, 34, 55, 89]</a:t>
            </a:r>
            <a:endParaRPr kumimoji="0" lang="en-US" altLang="uk-UA" sz="11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100" b="1" i="0" u="none" strike="noStrike" cap="none" normalizeH="0" baseline="0" dirty="0" smtClean="0">
                <a:ln>
                  <a:noFill/>
                </a:ln>
                <a:solidFill>
                  <a:srgbClr val="C65D09"/>
                </a:solidFill>
                <a:effectLst/>
                <a:latin typeface="Courier New" panose="02070309020205020404" pitchFamily="49" charset="0"/>
                <a:cs typeface="Courier New" panose="02070309020205020404" pitchFamily="49" charset="0"/>
              </a:rPr>
              <a:t>&gt;&gt;&gt; </a:t>
            </a:r>
            <a:r>
              <a:rPr kumimoji="0" lang="uk-UA" altLang="uk-UA" sz="1200" b="0" i="0" u="none" strike="noStrike" cap="none" normalizeH="0" baseline="0" dirty="0" err="1" smtClean="0">
                <a:ln>
                  <a:noFill/>
                </a:ln>
                <a:solidFill>
                  <a:schemeClr val="tx1"/>
                </a:solidFill>
                <a:effectLst/>
                <a:latin typeface="Arial" panose="020B0604020202020204" pitchFamily="34" charset="0"/>
              </a:rPr>
              <a:t>fibo</a:t>
            </a:r>
            <a:r>
              <a:rPr kumimoji="0" lang="uk-UA" altLang="uk-UA" sz="1800" b="0" i="0" u="none" strike="noStrike" cap="none" normalizeH="0" baseline="0" dirty="0" smtClean="0">
                <a:ln>
                  <a:noFill/>
                </a:ln>
                <a:solidFill>
                  <a:srgbClr val="666666"/>
                </a:solidFill>
                <a:effectLst/>
                <a:latin typeface="Arial" panose="020B0604020202020204" pitchFamily="34" charset="0"/>
              </a:rPr>
              <a:t>.</a:t>
            </a:r>
            <a:r>
              <a:rPr kumimoji="0" lang="uk-UA" altLang="uk-UA" sz="1100" b="0" i="0" u="none" strike="noStrike" cap="none" normalizeH="0" baseline="0" dirty="0" smtClean="0">
                <a:ln>
                  <a:noFill/>
                </a:ln>
                <a:solidFill>
                  <a:srgbClr val="BB60D5"/>
                </a:solidFill>
                <a:effectLst/>
                <a:latin typeface="Courier New" panose="02070309020205020404" pitchFamily="49" charset="0"/>
                <a:cs typeface="Courier New" panose="02070309020205020404" pitchFamily="49" charset="0"/>
              </a:rPr>
              <a:t>__</a:t>
            </a:r>
            <a:r>
              <a:rPr kumimoji="0" lang="uk-UA" altLang="uk-UA" sz="1100" b="0" i="0" u="none" strike="noStrike" cap="none" normalizeH="0" baseline="0" dirty="0" err="1" smtClean="0">
                <a:ln>
                  <a:noFill/>
                </a:ln>
                <a:solidFill>
                  <a:srgbClr val="BB60D5"/>
                </a:solidFill>
                <a:effectLst/>
                <a:latin typeface="Courier New" panose="02070309020205020404" pitchFamily="49" charset="0"/>
                <a:cs typeface="Courier New" panose="02070309020205020404" pitchFamily="49" charset="0"/>
              </a:rPr>
              <a:t>name</a:t>
            </a:r>
            <a:r>
              <a:rPr kumimoji="0" lang="uk-UA" altLang="uk-UA" sz="1100" b="0" i="0" u="none" strike="noStrike" cap="none" normalizeH="0" baseline="0" dirty="0" smtClean="0">
                <a:ln>
                  <a:noFill/>
                </a:ln>
                <a:solidFill>
                  <a:srgbClr val="BB60D5"/>
                </a:solidFill>
                <a:effectLst/>
                <a:latin typeface="Courier New" panose="02070309020205020404" pitchFamily="49" charset="0"/>
                <a:cs typeface="Courier New" panose="02070309020205020404" pitchFamily="49" charset="0"/>
              </a:rPr>
              <a:t>__</a:t>
            </a:r>
            <a:r>
              <a:rPr kumimoji="0" lang="uk-UA" altLang="uk-UA" sz="11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 '</a:t>
            </a:r>
            <a:r>
              <a:rPr kumimoji="0" lang="uk-UA" altLang="uk-UA" sz="1100" b="0" i="0" u="none" strike="noStrike" cap="none" normalizeH="0" baseline="0" dirty="0" err="1" smtClean="0">
                <a:ln>
                  <a:noFill/>
                </a:ln>
                <a:solidFill>
                  <a:srgbClr val="333333"/>
                </a:solidFill>
                <a:effectLst/>
                <a:latin typeface="Courier New" panose="02070309020205020404" pitchFamily="49" charset="0"/>
                <a:cs typeface="Courier New" panose="02070309020205020404" pitchFamily="49" charset="0"/>
              </a:rPr>
              <a:t>fibo</a:t>
            </a:r>
            <a:r>
              <a:rPr kumimoji="0" lang="uk-UA" altLang="uk-UA" sz="11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a:t>
            </a:r>
            <a:r>
              <a:rPr kumimoji="0" lang="uk-UA" altLang="uk-UA" sz="800" b="0" i="0" u="none" strike="noStrike" cap="none" normalizeH="0" baseline="0" dirty="0" smtClean="0">
                <a:ln>
                  <a:noFill/>
                </a:ln>
                <a:solidFill>
                  <a:schemeClr val="tx1"/>
                </a:solidFill>
                <a:effectLst/>
              </a:rPr>
              <a:t> </a:t>
            </a:r>
            <a:endParaRPr kumimoji="0" lang="uk-UA" altLang="uk-UA"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5"/>
          <p:cNvSpPr>
            <a:spLocks noChangeArrowheads="1"/>
          </p:cNvSpPr>
          <p:nvPr/>
        </p:nvSpPr>
        <p:spPr bwMode="auto">
          <a:xfrm>
            <a:off x="509182" y="4304208"/>
            <a:ext cx="4456669" cy="609398"/>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uk-UA" altLang="uk-UA" sz="1100" b="1" i="0" u="none" strike="noStrike" cap="none" normalizeH="0" baseline="0" dirty="0" smtClean="0">
                <a:ln>
                  <a:noFill/>
                </a:ln>
                <a:solidFill>
                  <a:srgbClr val="C65D09"/>
                </a:solidFill>
                <a:effectLst/>
                <a:latin typeface="Courier New" panose="02070309020205020404" pitchFamily="49" charset="0"/>
                <a:cs typeface="Courier New" panose="02070309020205020404" pitchFamily="49" charset="0"/>
              </a:rPr>
              <a:t>&gt;&gt;&gt; </a:t>
            </a:r>
            <a:r>
              <a:rPr kumimoji="0" lang="uk-UA" altLang="uk-UA" sz="1200" b="0" i="0" u="none" strike="noStrike" cap="none" normalizeH="0" baseline="0" dirty="0" err="1" smtClean="0">
                <a:ln>
                  <a:noFill/>
                </a:ln>
                <a:solidFill>
                  <a:schemeClr val="tx1"/>
                </a:solidFill>
                <a:effectLst/>
                <a:latin typeface="Arial" panose="020B0604020202020204" pitchFamily="34" charset="0"/>
              </a:rPr>
              <a:t>fib</a:t>
            </a:r>
            <a:r>
              <a:rPr kumimoji="0" lang="uk-UA" altLang="uk-UA" sz="11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 </a:t>
            </a:r>
            <a:r>
              <a:rPr kumimoji="0" lang="uk-UA" altLang="uk-UA" sz="1800" b="0" i="0" u="none" strike="noStrike" cap="none" normalizeH="0" baseline="0" dirty="0" smtClean="0">
                <a:ln>
                  <a:noFill/>
                </a:ln>
                <a:solidFill>
                  <a:srgbClr val="666666"/>
                </a:solidFill>
                <a:effectLst/>
                <a:latin typeface="Arial" panose="020B0604020202020204" pitchFamily="34" charset="0"/>
              </a:rPr>
              <a:t>=</a:t>
            </a:r>
            <a:r>
              <a:rPr kumimoji="0" lang="uk-UA" altLang="uk-UA" sz="11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 </a:t>
            </a:r>
            <a:r>
              <a:rPr kumimoji="0" lang="uk-UA" altLang="uk-UA" sz="1200" b="0" i="0" u="none" strike="noStrike" cap="none" normalizeH="0" baseline="0" dirty="0" err="1" smtClean="0">
                <a:ln>
                  <a:noFill/>
                </a:ln>
                <a:solidFill>
                  <a:schemeClr val="tx1"/>
                </a:solidFill>
                <a:effectLst/>
                <a:latin typeface="Arial" panose="020B0604020202020204" pitchFamily="34" charset="0"/>
              </a:rPr>
              <a:t>fibo</a:t>
            </a:r>
            <a:r>
              <a:rPr kumimoji="0" lang="uk-UA" altLang="uk-UA" sz="1800" b="0" i="0" u="none" strike="noStrike" cap="none" normalizeH="0" baseline="0" dirty="0" err="1" smtClean="0">
                <a:ln>
                  <a:noFill/>
                </a:ln>
                <a:solidFill>
                  <a:srgbClr val="666666"/>
                </a:solidFill>
                <a:effectLst/>
                <a:latin typeface="Arial" panose="020B0604020202020204" pitchFamily="34" charset="0"/>
              </a:rPr>
              <a:t>.</a:t>
            </a:r>
            <a:r>
              <a:rPr kumimoji="0" lang="uk-UA" altLang="uk-UA" sz="1200" b="0" i="0" u="none" strike="noStrike" cap="none" normalizeH="0" baseline="0" dirty="0" err="1" smtClean="0">
                <a:ln>
                  <a:noFill/>
                </a:ln>
                <a:solidFill>
                  <a:schemeClr val="tx1"/>
                </a:solidFill>
                <a:effectLst/>
                <a:latin typeface="Arial" panose="020B0604020202020204" pitchFamily="34" charset="0"/>
              </a:rPr>
              <a:t>fib</a:t>
            </a:r>
            <a:endParaRPr lang="en-US" altLang="uk-UA" sz="1100" dirty="0">
              <a:solidFill>
                <a:srgbClr val="333333"/>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uk-UA" altLang="uk-UA" sz="1100" b="1" i="0" u="none" strike="noStrike" cap="none" normalizeH="0" baseline="0" dirty="0" smtClean="0">
                <a:ln>
                  <a:noFill/>
                </a:ln>
                <a:solidFill>
                  <a:srgbClr val="C65D09"/>
                </a:solidFill>
                <a:effectLst/>
                <a:latin typeface="Courier New" panose="02070309020205020404" pitchFamily="49" charset="0"/>
                <a:cs typeface="Courier New" panose="02070309020205020404" pitchFamily="49" charset="0"/>
              </a:rPr>
              <a:t>&gt;&gt;&gt; </a:t>
            </a:r>
            <a:r>
              <a:rPr kumimoji="0" lang="uk-UA" altLang="uk-UA" sz="1200" b="0" i="0" u="none" strike="noStrike" cap="none" normalizeH="0" baseline="0" dirty="0" err="1" smtClean="0">
                <a:ln>
                  <a:noFill/>
                </a:ln>
                <a:solidFill>
                  <a:schemeClr val="tx1"/>
                </a:solidFill>
                <a:effectLst/>
                <a:latin typeface="Arial" panose="020B0604020202020204" pitchFamily="34" charset="0"/>
              </a:rPr>
              <a:t>fib</a:t>
            </a:r>
            <a:r>
              <a:rPr kumimoji="0" lang="uk-UA" altLang="uk-UA" sz="11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a:t>
            </a:r>
            <a:r>
              <a:rPr kumimoji="0" lang="uk-UA" altLang="uk-UA" sz="1100" b="0" i="0" u="none" strike="noStrike" cap="none" normalizeH="0" baseline="0" dirty="0" smtClean="0">
                <a:ln>
                  <a:noFill/>
                </a:ln>
                <a:solidFill>
                  <a:srgbClr val="208050"/>
                </a:solidFill>
                <a:effectLst/>
                <a:latin typeface="Courier New" panose="02070309020205020404" pitchFamily="49" charset="0"/>
                <a:cs typeface="Courier New" panose="02070309020205020404" pitchFamily="49" charset="0"/>
              </a:rPr>
              <a:t>500</a:t>
            </a:r>
            <a:r>
              <a:rPr kumimoji="0" lang="uk-UA" altLang="uk-UA" sz="11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 1 1 2 3 5 8 13 21 34 55 89 144 233 377</a:t>
            </a:r>
            <a:r>
              <a:rPr kumimoji="0" lang="uk-UA" altLang="uk-UA" sz="800" b="0" i="0" u="none" strike="noStrike" cap="none" normalizeH="0" baseline="0" dirty="0" smtClean="0">
                <a:ln>
                  <a:noFill/>
                </a:ln>
                <a:solidFill>
                  <a:schemeClr val="tx1"/>
                </a:solidFill>
                <a:effectLst/>
              </a:rPr>
              <a:t> </a:t>
            </a:r>
            <a:endParaRPr kumimoji="0" lang="uk-UA" altLang="uk-UA"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9"/>
          <p:cNvSpPr/>
          <p:nvPr/>
        </p:nvSpPr>
        <p:spPr>
          <a:xfrm>
            <a:off x="472980" y="3845266"/>
            <a:ext cx="11355761" cy="369332"/>
          </a:xfrm>
          <a:prstGeom prst="rect">
            <a:avLst/>
          </a:prstGeom>
        </p:spPr>
        <p:txBody>
          <a:bodyPr wrap="square">
            <a:spAutoFit/>
          </a:bodyPr>
          <a:lstStyle/>
          <a:p>
            <a:r>
              <a:rPr lang="en-US" dirty="0" smtClean="0">
                <a:solidFill>
                  <a:srgbClr val="222222"/>
                </a:solidFill>
                <a:latin typeface="Lucida Grande"/>
              </a:rPr>
              <a:t>If you intend to use </a:t>
            </a:r>
            <a:r>
              <a:rPr lang="en-US" dirty="0">
                <a:solidFill>
                  <a:srgbClr val="222222"/>
                </a:solidFill>
                <a:latin typeface="Lucida Grande"/>
              </a:rPr>
              <a:t>a function </a:t>
            </a:r>
            <a:r>
              <a:rPr lang="en-US" dirty="0" smtClean="0">
                <a:solidFill>
                  <a:srgbClr val="222222"/>
                </a:solidFill>
                <a:latin typeface="Lucida Grande"/>
              </a:rPr>
              <a:t>often:</a:t>
            </a:r>
            <a:endParaRPr lang="uk-UA" dirty="0"/>
          </a:p>
        </p:txBody>
      </p:sp>
      <p:sp>
        <p:nvSpPr>
          <p:cNvPr id="11" name="Rectangle 10"/>
          <p:cNvSpPr/>
          <p:nvPr/>
        </p:nvSpPr>
        <p:spPr>
          <a:xfrm>
            <a:off x="412200" y="1141913"/>
            <a:ext cx="2095445" cy="369332"/>
          </a:xfrm>
          <a:prstGeom prst="rect">
            <a:avLst/>
          </a:prstGeom>
        </p:spPr>
        <p:txBody>
          <a:bodyPr wrap="none">
            <a:spAutoFit/>
          </a:bodyPr>
          <a:lstStyle/>
          <a:p>
            <a:r>
              <a:rPr lang="en-US" dirty="0" smtClean="0">
                <a:solidFill>
                  <a:srgbClr val="222222"/>
                </a:solidFill>
                <a:latin typeface="Lucida Grande"/>
              </a:rPr>
              <a:t>Import module </a:t>
            </a:r>
            <a:r>
              <a:rPr lang="en-US" dirty="0" err="1" smtClean="0">
                <a:solidFill>
                  <a:srgbClr val="222222"/>
                </a:solidFill>
                <a:latin typeface="Lucida Grande"/>
              </a:rPr>
              <a:t>fibo</a:t>
            </a:r>
            <a:endParaRPr lang="uk-UA" dirty="0"/>
          </a:p>
        </p:txBody>
      </p:sp>
      <p:sp>
        <p:nvSpPr>
          <p:cNvPr id="13" name="Rectangle 12"/>
          <p:cNvSpPr/>
          <p:nvPr/>
        </p:nvSpPr>
        <p:spPr>
          <a:xfrm>
            <a:off x="412200" y="2085810"/>
            <a:ext cx="5596468" cy="369332"/>
          </a:xfrm>
          <a:prstGeom prst="rect">
            <a:avLst/>
          </a:prstGeom>
        </p:spPr>
        <p:txBody>
          <a:bodyPr wrap="none">
            <a:spAutoFit/>
          </a:bodyPr>
          <a:lstStyle/>
          <a:p>
            <a:r>
              <a:rPr lang="en-US" dirty="0"/>
              <a:t>Using the module name you can access the functions</a:t>
            </a:r>
            <a:endParaRPr lang="uk-UA" dirty="0"/>
          </a:p>
        </p:txBody>
      </p:sp>
      <p:sp>
        <p:nvSpPr>
          <p:cNvPr id="14" name="Rectangle 7"/>
          <p:cNvSpPr>
            <a:spLocks noChangeArrowheads="1"/>
          </p:cNvSpPr>
          <p:nvPr/>
        </p:nvSpPr>
        <p:spPr bwMode="auto">
          <a:xfrm>
            <a:off x="509182" y="5117704"/>
            <a:ext cx="4456669" cy="517065"/>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uk-UA" altLang="uk-UA" sz="1100" b="1" i="0" u="none" strike="noStrike" cap="none" normalizeH="0" baseline="0" dirty="0" smtClean="0">
                <a:ln>
                  <a:noFill/>
                </a:ln>
                <a:solidFill>
                  <a:srgbClr val="C65D09"/>
                </a:solidFill>
                <a:effectLst/>
                <a:latin typeface="Courier New" panose="02070309020205020404" pitchFamily="49" charset="0"/>
                <a:cs typeface="Courier New" panose="02070309020205020404" pitchFamily="49" charset="0"/>
              </a:rPr>
              <a:t>&gt;&gt;&gt; </a:t>
            </a:r>
            <a:r>
              <a:rPr kumimoji="0" lang="uk-UA" altLang="uk-UA" sz="1100" b="1" i="0" u="none" strike="noStrike" cap="none" normalizeH="0" baseline="0" dirty="0" err="1" smtClean="0">
                <a:ln>
                  <a:noFill/>
                </a:ln>
                <a:solidFill>
                  <a:srgbClr val="007020"/>
                </a:solidFill>
                <a:effectLst/>
                <a:latin typeface="Courier New" panose="02070309020205020404" pitchFamily="49" charset="0"/>
                <a:cs typeface="Courier New" panose="02070309020205020404" pitchFamily="49" charset="0"/>
              </a:rPr>
              <a:t>from</a:t>
            </a:r>
            <a:r>
              <a:rPr kumimoji="0" lang="uk-UA" altLang="uk-UA" sz="11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 </a:t>
            </a:r>
            <a:r>
              <a:rPr kumimoji="0" lang="uk-UA" altLang="uk-UA" sz="1100" b="1" i="0" u="none" strike="noStrike" cap="none" normalizeH="0" baseline="0" dirty="0" err="1" smtClean="0">
                <a:ln>
                  <a:noFill/>
                </a:ln>
                <a:solidFill>
                  <a:srgbClr val="0E84B5"/>
                </a:solidFill>
                <a:effectLst/>
                <a:latin typeface="Courier New" panose="02070309020205020404" pitchFamily="49" charset="0"/>
                <a:cs typeface="Courier New" panose="02070309020205020404" pitchFamily="49" charset="0"/>
              </a:rPr>
              <a:t>fibo</a:t>
            </a:r>
            <a:r>
              <a:rPr kumimoji="0" lang="uk-UA" altLang="uk-UA" sz="11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 </a:t>
            </a:r>
            <a:r>
              <a:rPr kumimoji="0" lang="uk-UA" altLang="uk-UA" sz="1100" b="1" i="0" u="none" strike="noStrike" cap="none" normalizeH="0" baseline="0" dirty="0" err="1" smtClean="0">
                <a:ln>
                  <a:noFill/>
                </a:ln>
                <a:solidFill>
                  <a:srgbClr val="007020"/>
                </a:solidFill>
                <a:effectLst/>
                <a:latin typeface="Courier New" panose="02070309020205020404" pitchFamily="49" charset="0"/>
                <a:cs typeface="Courier New" panose="02070309020205020404" pitchFamily="49" charset="0"/>
              </a:rPr>
              <a:t>import</a:t>
            </a:r>
            <a:r>
              <a:rPr kumimoji="0" lang="uk-UA" altLang="uk-UA" sz="11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 </a:t>
            </a:r>
            <a:r>
              <a:rPr kumimoji="0" lang="uk-UA" altLang="uk-UA" sz="1200" b="0" i="0" u="none" strike="noStrike" cap="none" normalizeH="0" baseline="0" dirty="0" err="1" smtClean="0">
                <a:ln>
                  <a:noFill/>
                </a:ln>
                <a:solidFill>
                  <a:schemeClr val="tx1"/>
                </a:solidFill>
                <a:effectLst/>
                <a:latin typeface="Arial" panose="020B0604020202020204" pitchFamily="34" charset="0"/>
              </a:rPr>
              <a:t>fib</a:t>
            </a:r>
            <a:r>
              <a:rPr kumimoji="0" lang="uk-UA" altLang="uk-UA" sz="11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 </a:t>
            </a:r>
            <a:r>
              <a:rPr kumimoji="0" lang="uk-UA" altLang="uk-UA" sz="1200" b="0" i="0" u="none" strike="noStrike" cap="none" normalizeH="0" baseline="0" dirty="0" smtClean="0">
                <a:ln>
                  <a:noFill/>
                </a:ln>
                <a:solidFill>
                  <a:schemeClr val="tx1"/>
                </a:solidFill>
                <a:effectLst/>
                <a:latin typeface="Arial" panose="020B0604020202020204" pitchFamily="34" charset="0"/>
              </a:rPr>
              <a:t>fib2</a:t>
            </a:r>
            <a:r>
              <a:rPr kumimoji="0" lang="uk-UA" altLang="uk-UA" sz="11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 </a:t>
            </a:r>
            <a:endParaRPr kumimoji="0" lang="en-US" altLang="uk-UA" sz="11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uk-UA" altLang="uk-UA" sz="1100" b="1" i="0" u="none" strike="noStrike" cap="none" normalizeH="0" baseline="0" dirty="0" smtClean="0">
                <a:ln>
                  <a:noFill/>
                </a:ln>
                <a:solidFill>
                  <a:srgbClr val="C65D09"/>
                </a:solidFill>
                <a:effectLst/>
                <a:latin typeface="Courier New" panose="02070309020205020404" pitchFamily="49" charset="0"/>
                <a:cs typeface="Courier New" panose="02070309020205020404" pitchFamily="49" charset="0"/>
              </a:rPr>
              <a:t>&gt;&gt;&gt; </a:t>
            </a:r>
            <a:r>
              <a:rPr kumimoji="0" lang="uk-UA" altLang="uk-UA" sz="1200" b="0" i="0" u="none" strike="noStrike" cap="none" normalizeH="0" baseline="0" dirty="0" err="1" smtClean="0">
                <a:ln>
                  <a:noFill/>
                </a:ln>
                <a:solidFill>
                  <a:schemeClr val="tx1"/>
                </a:solidFill>
                <a:effectLst/>
                <a:latin typeface="Arial" panose="020B0604020202020204" pitchFamily="34" charset="0"/>
              </a:rPr>
              <a:t>fib</a:t>
            </a:r>
            <a:r>
              <a:rPr kumimoji="0" lang="uk-UA" altLang="uk-UA" sz="11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a:t>
            </a:r>
            <a:r>
              <a:rPr kumimoji="0" lang="uk-UA" altLang="uk-UA" sz="1100" b="0" i="0" u="none" strike="noStrike" cap="none" normalizeH="0" baseline="0" dirty="0" smtClean="0">
                <a:ln>
                  <a:noFill/>
                </a:ln>
                <a:solidFill>
                  <a:srgbClr val="208050"/>
                </a:solidFill>
                <a:effectLst/>
                <a:latin typeface="Courier New" panose="02070309020205020404" pitchFamily="49" charset="0"/>
                <a:cs typeface="Courier New" panose="02070309020205020404" pitchFamily="49" charset="0"/>
              </a:rPr>
              <a:t>500</a:t>
            </a:r>
            <a:r>
              <a:rPr kumimoji="0" lang="uk-UA" altLang="uk-UA" sz="11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 1 1 2 3 5 8 13 21 34 55 89 144 233 377</a:t>
            </a:r>
            <a:r>
              <a:rPr kumimoji="0" lang="uk-UA" altLang="uk-UA" sz="800" b="0" i="0" u="none" strike="noStrike" cap="none" normalizeH="0" baseline="0" dirty="0" smtClean="0">
                <a:ln>
                  <a:noFill/>
                </a:ln>
                <a:solidFill>
                  <a:schemeClr val="tx1"/>
                </a:solidFill>
                <a:effectLst/>
              </a:rPr>
              <a:t> </a:t>
            </a:r>
            <a:endParaRPr kumimoji="0" lang="uk-UA" altLang="uk-UA"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8"/>
          <p:cNvSpPr>
            <a:spLocks noChangeArrowheads="1"/>
          </p:cNvSpPr>
          <p:nvPr/>
        </p:nvSpPr>
        <p:spPr bwMode="auto">
          <a:xfrm>
            <a:off x="472980" y="5838867"/>
            <a:ext cx="4456669" cy="609398"/>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uk-UA" altLang="uk-UA" sz="1100" b="1" i="0" u="none" strike="noStrike" cap="none" normalizeH="0" baseline="0" dirty="0" smtClean="0">
                <a:ln>
                  <a:noFill/>
                </a:ln>
                <a:solidFill>
                  <a:srgbClr val="C65D09"/>
                </a:solidFill>
                <a:effectLst/>
                <a:latin typeface="Courier New" panose="02070309020205020404" pitchFamily="49" charset="0"/>
                <a:cs typeface="Courier New" panose="02070309020205020404" pitchFamily="49" charset="0"/>
              </a:rPr>
              <a:t>&gt;&gt;&gt; </a:t>
            </a:r>
            <a:r>
              <a:rPr kumimoji="0" lang="uk-UA" altLang="uk-UA" sz="1100" b="1" i="0" u="none" strike="noStrike" cap="none" normalizeH="0" baseline="0" dirty="0" err="1" smtClean="0">
                <a:ln>
                  <a:noFill/>
                </a:ln>
                <a:solidFill>
                  <a:srgbClr val="007020"/>
                </a:solidFill>
                <a:effectLst/>
                <a:latin typeface="Courier New" panose="02070309020205020404" pitchFamily="49" charset="0"/>
                <a:cs typeface="Courier New" panose="02070309020205020404" pitchFamily="49" charset="0"/>
              </a:rPr>
              <a:t>from</a:t>
            </a:r>
            <a:r>
              <a:rPr kumimoji="0" lang="uk-UA" altLang="uk-UA" sz="11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 </a:t>
            </a:r>
            <a:r>
              <a:rPr kumimoji="0" lang="uk-UA" altLang="uk-UA" sz="1100" b="1" i="0" u="none" strike="noStrike" cap="none" normalizeH="0" baseline="0" dirty="0" err="1" smtClean="0">
                <a:ln>
                  <a:noFill/>
                </a:ln>
                <a:solidFill>
                  <a:srgbClr val="0E84B5"/>
                </a:solidFill>
                <a:effectLst/>
                <a:latin typeface="Courier New" panose="02070309020205020404" pitchFamily="49" charset="0"/>
                <a:cs typeface="Courier New" panose="02070309020205020404" pitchFamily="49" charset="0"/>
              </a:rPr>
              <a:t>fibo</a:t>
            </a:r>
            <a:r>
              <a:rPr kumimoji="0" lang="uk-UA" altLang="uk-UA" sz="11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 </a:t>
            </a:r>
            <a:r>
              <a:rPr kumimoji="0" lang="uk-UA" altLang="uk-UA" sz="1100" b="1" i="0" u="none" strike="noStrike" cap="none" normalizeH="0" baseline="0" dirty="0" err="1" smtClean="0">
                <a:ln>
                  <a:noFill/>
                </a:ln>
                <a:solidFill>
                  <a:srgbClr val="007020"/>
                </a:solidFill>
                <a:effectLst/>
                <a:latin typeface="Courier New" panose="02070309020205020404" pitchFamily="49" charset="0"/>
                <a:cs typeface="Courier New" panose="02070309020205020404" pitchFamily="49" charset="0"/>
              </a:rPr>
              <a:t>import</a:t>
            </a:r>
            <a:r>
              <a:rPr kumimoji="0" lang="uk-UA" altLang="uk-UA" sz="11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 </a:t>
            </a:r>
            <a:r>
              <a:rPr kumimoji="0" lang="uk-UA" altLang="uk-UA" sz="1800" b="0" i="0" u="none" strike="noStrike" cap="none" normalizeH="0" baseline="0" dirty="0" smtClean="0">
                <a:ln>
                  <a:noFill/>
                </a:ln>
                <a:solidFill>
                  <a:srgbClr val="666666"/>
                </a:solidFill>
                <a:effectLst/>
                <a:latin typeface="Arial" panose="020B0604020202020204" pitchFamily="34" charset="0"/>
              </a:rPr>
              <a:t>*</a:t>
            </a:r>
            <a:r>
              <a:rPr kumimoji="0" lang="uk-UA" altLang="uk-UA" sz="11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 </a:t>
            </a:r>
            <a:endParaRPr kumimoji="0" lang="en-US" altLang="uk-UA" sz="11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uk-UA" altLang="uk-UA" sz="1100" b="1" i="0" u="none" strike="noStrike" cap="none" normalizeH="0" baseline="0" dirty="0" smtClean="0">
                <a:ln>
                  <a:noFill/>
                </a:ln>
                <a:solidFill>
                  <a:srgbClr val="C65D09"/>
                </a:solidFill>
                <a:effectLst/>
                <a:latin typeface="Courier New" panose="02070309020205020404" pitchFamily="49" charset="0"/>
                <a:cs typeface="Courier New" panose="02070309020205020404" pitchFamily="49" charset="0"/>
              </a:rPr>
              <a:t>&gt;&gt;&gt; </a:t>
            </a:r>
            <a:r>
              <a:rPr kumimoji="0" lang="uk-UA" altLang="uk-UA" sz="1200" b="0" i="0" u="none" strike="noStrike" cap="none" normalizeH="0" baseline="0" dirty="0" err="1" smtClean="0">
                <a:ln>
                  <a:noFill/>
                </a:ln>
                <a:solidFill>
                  <a:schemeClr val="tx1"/>
                </a:solidFill>
                <a:effectLst/>
                <a:latin typeface="Arial" panose="020B0604020202020204" pitchFamily="34" charset="0"/>
              </a:rPr>
              <a:t>fib</a:t>
            </a:r>
            <a:r>
              <a:rPr kumimoji="0" lang="uk-UA" altLang="uk-UA" sz="11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a:t>
            </a:r>
            <a:r>
              <a:rPr kumimoji="0" lang="uk-UA" altLang="uk-UA" sz="1100" b="0" i="0" u="none" strike="noStrike" cap="none" normalizeH="0" baseline="0" dirty="0" smtClean="0">
                <a:ln>
                  <a:noFill/>
                </a:ln>
                <a:solidFill>
                  <a:srgbClr val="208050"/>
                </a:solidFill>
                <a:effectLst/>
                <a:latin typeface="Courier New" panose="02070309020205020404" pitchFamily="49" charset="0"/>
                <a:cs typeface="Courier New" panose="02070309020205020404" pitchFamily="49" charset="0"/>
              </a:rPr>
              <a:t>500</a:t>
            </a:r>
            <a:r>
              <a:rPr kumimoji="0" lang="uk-UA" altLang="uk-UA" sz="11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a:t>
            </a:r>
            <a:endParaRPr kumimoji="0" lang="en-US" altLang="uk-UA" sz="11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endParaRPr>
          </a:p>
        </p:txBody>
      </p:sp>
      <p:sp>
        <p:nvSpPr>
          <p:cNvPr id="16" name="Rectangle 15"/>
          <p:cNvSpPr/>
          <p:nvPr/>
        </p:nvSpPr>
        <p:spPr>
          <a:xfrm>
            <a:off x="6150860" y="1314552"/>
            <a:ext cx="4971535" cy="4524315"/>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t># Fibonacci numbers </a:t>
            </a:r>
            <a:r>
              <a:rPr lang="en-US" dirty="0" smtClean="0"/>
              <a:t>module fibo.py</a:t>
            </a:r>
            <a:endParaRPr lang="en-US" dirty="0"/>
          </a:p>
          <a:p>
            <a:endParaRPr lang="en-US" sz="800" dirty="0"/>
          </a:p>
          <a:p>
            <a:r>
              <a:rPr lang="en-US" dirty="0" err="1" smtClean="0"/>
              <a:t>def</a:t>
            </a:r>
            <a:r>
              <a:rPr lang="en-US" dirty="0" smtClean="0"/>
              <a:t> fib(n):    # write Fibonacci series up to n</a:t>
            </a:r>
          </a:p>
          <a:p>
            <a:r>
              <a:rPr lang="en-US" dirty="0" smtClean="0"/>
              <a:t>    a, b = 0, 1</a:t>
            </a:r>
          </a:p>
          <a:p>
            <a:r>
              <a:rPr lang="en-US" dirty="0" smtClean="0"/>
              <a:t>    while b &lt; n:</a:t>
            </a:r>
          </a:p>
          <a:p>
            <a:r>
              <a:rPr lang="en-US" dirty="0" smtClean="0"/>
              <a:t>        print(b, end=' ')</a:t>
            </a:r>
          </a:p>
          <a:p>
            <a:r>
              <a:rPr lang="en-US" dirty="0" smtClean="0"/>
              <a:t>        a, b = b, </a:t>
            </a:r>
            <a:r>
              <a:rPr lang="en-US" dirty="0" err="1" smtClean="0"/>
              <a:t>a+b</a:t>
            </a:r>
            <a:endParaRPr lang="en-US" dirty="0" smtClean="0"/>
          </a:p>
          <a:p>
            <a:r>
              <a:rPr lang="en-US" dirty="0" smtClean="0"/>
              <a:t>    print()</a:t>
            </a:r>
          </a:p>
          <a:p>
            <a:endParaRPr lang="en-US" dirty="0" smtClean="0"/>
          </a:p>
          <a:p>
            <a:r>
              <a:rPr lang="en-US" dirty="0" err="1" smtClean="0"/>
              <a:t>def</a:t>
            </a:r>
            <a:r>
              <a:rPr lang="en-US" dirty="0" smtClean="0"/>
              <a:t> fib2(n):   # return Fibonacci series up to n</a:t>
            </a:r>
          </a:p>
          <a:p>
            <a:r>
              <a:rPr lang="en-US" dirty="0" smtClean="0"/>
              <a:t>    result = []</a:t>
            </a:r>
          </a:p>
          <a:p>
            <a:r>
              <a:rPr lang="en-US" dirty="0" smtClean="0"/>
              <a:t>    a, b = 0, 1</a:t>
            </a:r>
          </a:p>
          <a:p>
            <a:r>
              <a:rPr lang="en-US" dirty="0" smtClean="0"/>
              <a:t>    while b &lt; n:</a:t>
            </a:r>
          </a:p>
          <a:p>
            <a:r>
              <a:rPr lang="en-US" dirty="0" smtClean="0"/>
              <a:t>        </a:t>
            </a:r>
            <a:r>
              <a:rPr lang="en-US" dirty="0" err="1" smtClean="0"/>
              <a:t>result.append</a:t>
            </a:r>
            <a:r>
              <a:rPr lang="en-US" dirty="0" smtClean="0"/>
              <a:t>(b)</a:t>
            </a:r>
          </a:p>
          <a:p>
            <a:r>
              <a:rPr lang="en-US" dirty="0" smtClean="0"/>
              <a:t>        a, b = b, </a:t>
            </a:r>
            <a:r>
              <a:rPr lang="en-US" dirty="0" err="1" smtClean="0"/>
              <a:t>a+b</a:t>
            </a:r>
            <a:endParaRPr lang="en-US" dirty="0" smtClean="0"/>
          </a:p>
          <a:p>
            <a:r>
              <a:rPr lang="en-US" dirty="0" smtClean="0"/>
              <a:t>    return result</a:t>
            </a:r>
            <a:endParaRPr lang="uk-UA" dirty="0"/>
          </a:p>
        </p:txBody>
      </p:sp>
    </p:spTree>
    <p:extLst>
      <p:ext uri="{BB962C8B-B14F-4D97-AF65-F5344CB8AC3E}">
        <p14:creationId xmlns:p14="http://schemas.microsoft.com/office/powerpoint/2010/main" val="8245296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050" y="660611"/>
            <a:ext cx="11355761" cy="525970"/>
          </a:xfrm>
        </p:spPr>
        <p:txBody>
          <a:bodyPr/>
          <a:lstStyle/>
          <a:p>
            <a:r>
              <a:rPr lang="en-US" dirty="0"/>
              <a:t>Python Package</a:t>
            </a:r>
            <a:endParaRPr lang="uk-UA" dirty="0"/>
          </a:p>
        </p:txBody>
      </p:sp>
      <p:sp>
        <p:nvSpPr>
          <p:cNvPr id="3" name="Content Placeholder 2"/>
          <p:cNvSpPr>
            <a:spLocks noGrp="1"/>
          </p:cNvSpPr>
          <p:nvPr>
            <p:ph sz="half" idx="10"/>
          </p:nvPr>
        </p:nvSpPr>
        <p:spPr>
          <a:xfrm>
            <a:off x="434234" y="1325746"/>
            <a:ext cx="11352277" cy="4707924"/>
          </a:xfrm>
        </p:spPr>
        <p:txBody>
          <a:bodyPr>
            <a:normAutofit/>
          </a:bodyPr>
          <a:lstStyle/>
          <a:p>
            <a:r>
              <a:rPr lang="en-US" sz="1800" dirty="0">
                <a:latin typeface="Lucida Grande"/>
              </a:rPr>
              <a:t>Packages are a way of structuring Python’s module namespace by using “dotted module names”</a:t>
            </a:r>
          </a:p>
          <a:p>
            <a:r>
              <a:rPr lang="en-US" sz="1800" dirty="0">
                <a:latin typeface="Lucida Grande"/>
              </a:rPr>
              <a:t>When importing the package, Python searches through the directories on </a:t>
            </a:r>
            <a:r>
              <a:rPr lang="en-US" sz="1800" dirty="0" err="1">
                <a:latin typeface="Lucida Grande"/>
              </a:rPr>
              <a:t>sys.path</a:t>
            </a:r>
            <a:r>
              <a:rPr lang="en-US" sz="1800" dirty="0">
                <a:latin typeface="Lucida Grande"/>
              </a:rPr>
              <a:t> looking for the package subdirectory.</a:t>
            </a:r>
          </a:p>
          <a:p>
            <a:r>
              <a:rPr lang="en-US" sz="1800" dirty="0">
                <a:latin typeface="Lucida Grande"/>
              </a:rPr>
              <a:t>To import module C you can use:</a:t>
            </a:r>
          </a:p>
          <a:p>
            <a:pPr marL="0" indent="0">
              <a:buNone/>
            </a:pPr>
            <a:r>
              <a:rPr lang="en-US" sz="1800" dirty="0">
                <a:latin typeface="Lucida Grande"/>
              </a:rPr>
              <a:t>	</a:t>
            </a:r>
            <a:r>
              <a:rPr lang="en-US" sz="1800" b="1" dirty="0" smtClean="0">
                <a:latin typeface="Lucida Grande"/>
              </a:rPr>
              <a:t>import A.B.C</a:t>
            </a:r>
            <a:r>
              <a:rPr lang="en-US" sz="1800" dirty="0">
                <a:latin typeface="Lucida Grande"/>
              </a:rPr>
              <a:t> </a:t>
            </a:r>
            <a:r>
              <a:rPr lang="en-US" sz="1800" dirty="0" smtClean="0">
                <a:latin typeface="Lucida Grande"/>
              </a:rPr>
              <a:t>and </a:t>
            </a:r>
            <a:r>
              <a:rPr lang="en-US" sz="1800" dirty="0">
                <a:latin typeface="Lucida Grande"/>
              </a:rPr>
              <a:t>use the fully qualified </a:t>
            </a:r>
            <a:r>
              <a:rPr lang="en-US" sz="1800" dirty="0" smtClean="0">
                <a:latin typeface="Lucida Grande"/>
              </a:rPr>
              <a:t>name  </a:t>
            </a:r>
            <a:r>
              <a:rPr lang="en-US" sz="1800" b="1" dirty="0" smtClean="0">
                <a:latin typeface="Lucida Grande"/>
              </a:rPr>
              <a:t>print </a:t>
            </a:r>
            <a:r>
              <a:rPr lang="en-US" sz="1800" b="1" dirty="0" err="1" smtClean="0">
                <a:latin typeface="Lucida Grande"/>
              </a:rPr>
              <a:t>A.B.C.my_func</a:t>
            </a:r>
            <a:r>
              <a:rPr lang="en-US" sz="1800" b="1" dirty="0" smtClean="0">
                <a:latin typeface="Lucida Grande"/>
              </a:rPr>
              <a:t>() </a:t>
            </a:r>
            <a:endParaRPr lang="en-US" sz="1800" b="1" dirty="0">
              <a:latin typeface="Lucida Grande"/>
            </a:endParaRPr>
          </a:p>
          <a:p>
            <a:r>
              <a:rPr lang="en-US" sz="1800" dirty="0">
                <a:latin typeface="Lucida Grande"/>
              </a:rPr>
              <a:t>To import module or function from the package use following:</a:t>
            </a:r>
          </a:p>
          <a:p>
            <a:pPr marL="457166" lvl="1" indent="0">
              <a:buNone/>
            </a:pPr>
            <a:r>
              <a:rPr lang="en-US" sz="1800" dirty="0">
                <a:latin typeface="Lucida Grande"/>
              </a:rPr>
              <a:t>      </a:t>
            </a:r>
            <a:r>
              <a:rPr lang="en-US" sz="1800" b="1" dirty="0" smtClean="0">
                <a:latin typeface="Lucida Grande"/>
              </a:rPr>
              <a:t>from </a:t>
            </a:r>
            <a:r>
              <a:rPr lang="en-US" sz="1800" b="1" dirty="0">
                <a:latin typeface="Lucida Grande"/>
              </a:rPr>
              <a:t>A.B import </a:t>
            </a:r>
            <a:r>
              <a:rPr lang="en-US" sz="1800" b="1" dirty="0" smtClean="0">
                <a:latin typeface="Lucida Grande"/>
              </a:rPr>
              <a:t>C</a:t>
            </a:r>
            <a:r>
              <a:rPr lang="en-US" sz="1800" dirty="0">
                <a:latin typeface="Lucida Grande"/>
              </a:rPr>
              <a:t> </a:t>
            </a:r>
            <a:r>
              <a:rPr lang="en-US" sz="1800" dirty="0" smtClean="0">
                <a:latin typeface="Lucida Grande"/>
              </a:rPr>
              <a:t>and </a:t>
            </a:r>
            <a:r>
              <a:rPr lang="en-US" sz="1800" dirty="0">
                <a:latin typeface="Lucida Grande"/>
              </a:rPr>
              <a:t>use C only by its name (without package prefix</a:t>
            </a:r>
            <a:r>
              <a:rPr lang="en-US" sz="1800" dirty="0" smtClean="0">
                <a:latin typeface="Lucida Grande"/>
              </a:rPr>
              <a:t>) </a:t>
            </a:r>
            <a:r>
              <a:rPr lang="en-US" sz="1800" b="1" dirty="0">
                <a:latin typeface="Lucida Grande"/>
              </a:rPr>
              <a:t>print </a:t>
            </a:r>
            <a:r>
              <a:rPr lang="en-US" sz="1800" b="1" dirty="0" err="1" smtClean="0">
                <a:latin typeface="Lucida Grande"/>
              </a:rPr>
              <a:t>C.my_func</a:t>
            </a:r>
            <a:r>
              <a:rPr lang="en-US" sz="1800" b="1" dirty="0">
                <a:latin typeface="Lucida Grande"/>
              </a:rPr>
              <a:t>() </a:t>
            </a:r>
          </a:p>
          <a:p>
            <a:pPr marL="457166" lvl="1" indent="0">
              <a:buNone/>
            </a:pPr>
            <a:endParaRPr lang="en-US" sz="1800" dirty="0">
              <a:latin typeface="Lucida Grande"/>
            </a:endParaRPr>
          </a:p>
          <a:p>
            <a:r>
              <a:rPr lang="en-US" sz="1800" dirty="0">
                <a:latin typeface="Lucida Grande"/>
              </a:rPr>
              <a:t>The __init__.py  files are required for Python </a:t>
            </a:r>
            <a:r>
              <a:rPr lang="en-US" sz="1800" dirty="0" smtClean="0">
                <a:latin typeface="Lucida Grande"/>
              </a:rPr>
              <a:t>package( can be </a:t>
            </a:r>
            <a:r>
              <a:rPr lang="en-US" sz="1800" dirty="0">
                <a:latin typeface="Lucida Grande"/>
              </a:rPr>
              <a:t>empty but must be present in package </a:t>
            </a:r>
            <a:r>
              <a:rPr lang="en-US" sz="1800" dirty="0" err="1" smtClean="0">
                <a:latin typeface="Lucida Grande"/>
              </a:rPr>
              <a:t>dir</a:t>
            </a:r>
            <a:r>
              <a:rPr lang="en-US" sz="1800" dirty="0" smtClean="0">
                <a:latin typeface="Lucida Grande"/>
              </a:rPr>
              <a:t>)</a:t>
            </a:r>
            <a:endParaRPr lang="en-US" sz="1800" dirty="0">
              <a:latin typeface="Lucida Grande"/>
            </a:endParaRPr>
          </a:p>
          <a:p>
            <a:r>
              <a:rPr lang="en-US" sz="1800" dirty="0">
                <a:latin typeface="Lucida Grande"/>
              </a:rPr>
              <a:t>Location of Python package can be </a:t>
            </a:r>
            <a:r>
              <a:rPr lang="en-US" sz="1800" dirty="0" err="1">
                <a:latin typeface="Lucida Grande"/>
              </a:rPr>
              <a:t>localpath</a:t>
            </a:r>
            <a:r>
              <a:rPr lang="en-US" sz="1800" dirty="0">
                <a:latin typeface="Lucida Grande"/>
              </a:rPr>
              <a:t> or must be defined in “</a:t>
            </a:r>
            <a:r>
              <a:rPr lang="en-US" sz="1800" dirty="0" err="1">
                <a:latin typeface="Lucida Grande"/>
              </a:rPr>
              <a:t>sys.path</a:t>
            </a:r>
            <a:r>
              <a:rPr lang="en-US" sz="1800" dirty="0">
                <a:latin typeface="Lucida Grande"/>
              </a:rPr>
              <a:t>” (PATH):</a:t>
            </a:r>
          </a:p>
          <a:p>
            <a:pPr marL="0" indent="0">
              <a:buNone/>
            </a:pPr>
            <a:r>
              <a:rPr lang="en-US" sz="1800" dirty="0">
                <a:latin typeface="Lucida Grande"/>
              </a:rPr>
              <a:t>	</a:t>
            </a:r>
            <a:r>
              <a:rPr lang="en-US" sz="1800" b="1" dirty="0">
                <a:latin typeface="Lucida Grande"/>
              </a:rPr>
              <a:t>import </a:t>
            </a:r>
            <a:r>
              <a:rPr lang="en-US" sz="1800" b="1" dirty="0" smtClean="0">
                <a:latin typeface="Lucida Grande"/>
              </a:rPr>
              <a:t>sys</a:t>
            </a:r>
          </a:p>
          <a:p>
            <a:pPr marL="0" indent="0">
              <a:buNone/>
            </a:pPr>
            <a:r>
              <a:rPr lang="en-US" sz="1800" b="1" dirty="0" smtClean="0">
                <a:latin typeface="Lucida Grande"/>
              </a:rPr>
              <a:t>	</a:t>
            </a:r>
            <a:r>
              <a:rPr lang="en-US" sz="1800" b="1" dirty="0" err="1" smtClean="0">
                <a:latin typeface="Lucida Grande"/>
              </a:rPr>
              <a:t>sys.path</a:t>
            </a:r>
            <a:endParaRPr lang="en-US" sz="1800" b="1" dirty="0">
              <a:latin typeface="Lucida Grande"/>
            </a:endParaRPr>
          </a:p>
          <a:p>
            <a:pPr marL="0" indent="0">
              <a:buNone/>
            </a:pPr>
            <a:r>
              <a:rPr lang="en-US" sz="1800" dirty="0">
                <a:latin typeface="Lucida Grande"/>
              </a:rPr>
              <a:t>	</a:t>
            </a:r>
            <a:r>
              <a:rPr lang="en-US" sz="1800" b="1" dirty="0" err="1">
                <a:latin typeface="Lucida Grande"/>
              </a:rPr>
              <a:t>sys.path.append</a:t>
            </a:r>
            <a:r>
              <a:rPr lang="en-US" sz="1800" b="1" dirty="0">
                <a:latin typeface="Lucida Grande"/>
              </a:rPr>
              <a:t>(&lt;location&gt;)</a:t>
            </a:r>
          </a:p>
          <a:p>
            <a:endParaRPr lang="uk-UA" sz="1800" dirty="0">
              <a:latin typeface="Lucida Grande"/>
            </a:endParaRPr>
          </a:p>
        </p:txBody>
      </p:sp>
    </p:spTree>
    <p:extLst>
      <p:ext uri="{BB962C8B-B14F-4D97-AF65-F5344CB8AC3E}">
        <p14:creationId xmlns:p14="http://schemas.microsoft.com/office/powerpoint/2010/main" val="6831992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200" y="660611"/>
            <a:ext cx="11355761" cy="525970"/>
          </a:xfrm>
        </p:spPr>
        <p:txBody>
          <a:bodyPr/>
          <a:lstStyle/>
          <a:p>
            <a:r>
              <a:rPr lang="en-US" dirty="0"/>
              <a:t>Python Package</a:t>
            </a:r>
            <a:endParaRPr lang="uk-UA" dirty="0"/>
          </a:p>
        </p:txBody>
      </p:sp>
      <p:sp>
        <p:nvSpPr>
          <p:cNvPr id="3" name="Content Placeholder 2"/>
          <p:cNvSpPr>
            <a:spLocks noGrp="1"/>
          </p:cNvSpPr>
          <p:nvPr>
            <p:ph sz="half" idx="10"/>
          </p:nvPr>
        </p:nvSpPr>
        <p:spPr>
          <a:xfrm>
            <a:off x="415684" y="1413881"/>
            <a:ext cx="11352277" cy="4707924"/>
          </a:xfrm>
        </p:spPr>
        <p:txBody>
          <a:bodyPr>
            <a:normAutofit/>
          </a:bodyPr>
          <a:lstStyle/>
          <a:p>
            <a:r>
              <a:rPr lang="en-US" sz="1800" dirty="0">
                <a:latin typeface="Lucida Grande"/>
              </a:rPr>
              <a:t>Packages are a way of structuring Python’s module namespace by using “dotted module names”</a:t>
            </a:r>
          </a:p>
          <a:p>
            <a:r>
              <a:rPr lang="en-US" sz="1800" dirty="0">
                <a:latin typeface="Lucida Grande"/>
              </a:rPr>
              <a:t>When importing the package, Python searches through the directories on </a:t>
            </a:r>
            <a:r>
              <a:rPr lang="en-US" sz="1800" dirty="0" err="1">
                <a:latin typeface="Lucida Grande"/>
              </a:rPr>
              <a:t>sys.path</a:t>
            </a:r>
            <a:r>
              <a:rPr lang="en-US" sz="1800" dirty="0">
                <a:latin typeface="Lucida Grande"/>
              </a:rPr>
              <a:t> looking for the package subdirectory.</a:t>
            </a:r>
          </a:p>
          <a:p>
            <a:r>
              <a:rPr lang="en-US" sz="1800" dirty="0">
                <a:latin typeface="Lucida Grande"/>
              </a:rPr>
              <a:t>To import module C you can use:</a:t>
            </a:r>
          </a:p>
          <a:p>
            <a:pPr marL="0" indent="0">
              <a:buNone/>
            </a:pPr>
            <a:r>
              <a:rPr lang="en-US" sz="1800" dirty="0">
                <a:latin typeface="Lucida Grande"/>
              </a:rPr>
              <a:t>	</a:t>
            </a:r>
            <a:r>
              <a:rPr lang="en-US" sz="1800" b="1" dirty="0" smtClean="0">
                <a:latin typeface="Lucida Grande"/>
              </a:rPr>
              <a:t>import A.B.C</a:t>
            </a:r>
            <a:r>
              <a:rPr lang="en-US" sz="1800" dirty="0">
                <a:latin typeface="Lucida Grande"/>
              </a:rPr>
              <a:t> </a:t>
            </a:r>
            <a:r>
              <a:rPr lang="en-US" sz="1800" dirty="0" smtClean="0">
                <a:latin typeface="Lucida Grande"/>
              </a:rPr>
              <a:t>and </a:t>
            </a:r>
            <a:r>
              <a:rPr lang="en-US" sz="1800" dirty="0">
                <a:latin typeface="Lucida Grande"/>
              </a:rPr>
              <a:t>use the fully qualified </a:t>
            </a:r>
            <a:r>
              <a:rPr lang="en-US" sz="1800" dirty="0" smtClean="0">
                <a:latin typeface="Lucida Grande"/>
              </a:rPr>
              <a:t>name  </a:t>
            </a:r>
            <a:r>
              <a:rPr lang="en-US" sz="1800" b="1" dirty="0" smtClean="0">
                <a:latin typeface="Lucida Grande"/>
              </a:rPr>
              <a:t>print </a:t>
            </a:r>
            <a:r>
              <a:rPr lang="en-US" sz="1800" b="1" dirty="0" err="1" smtClean="0">
                <a:latin typeface="Lucida Grande"/>
              </a:rPr>
              <a:t>A.B.C.my_func</a:t>
            </a:r>
            <a:r>
              <a:rPr lang="en-US" sz="1800" b="1" dirty="0" smtClean="0">
                <a:latin typeface="Lucida Grande"/>
              </a:rPr>
              <a:t>() </a:t>
            </a:r>
            <a:endParaRPr lang="en-US" sz="1800" b="1" dirty="0">
              <a:latin typeface="Lucida Grande"/>
            </a:endParaRPr>
          </a:p>
          <a:p>
            <a:r>
              <a:rPr lang="en-US" sz="1800" dirty="0">
                <a:latin typeface="Lucida Grande"/>
              </a:rPr>
              <a:t>To import module or function from the package use following:</a:t>
            </a:r>
          </a:p>
          <a:p>
            <a:pPr marL="457166" lvl="1" indent="0">
              <a:buNone/>
            </a:pPr>
            <a:r>
              <a:rPr lang="en-US" sz="1800" dirty="0">
                <a:latin typeface="Lucida Grande"/>
              </a:rPr>
              <a:t>      </a:t>
            </a:r>
            <a:r>
              <a:rPr lang="en-US" sz="1800" b="1" dirty="0" smtClean="0">
                <a:latin typeface="Lucida Grande"/>
              </a:rPr>
              <a:t>from </a:t>
            </a:r>
            <a:r>
              <a:rPr lang="en-US" sz="1800" b="1" dirty="0">
                <a:latin typeface="Lucida Grande"/>
              </a:rPr>
              <a:t>A.B import </a:t>
            </a:r>
            <a:r>
              <a:rPr lang="en-US" sz="1800" b="1" dirty="0" smtClean="0">
                <a:latin typeface="Lucida Grande"/>
              </a:rPr>
              <a:t>C</a:t>
            </a:r>
            <a:r>
              <a:rPr lang="en-US" sz="1800" dirty="0">
                <a:latin typeface="Lucida Grande"/>
              </a:rPr>
              <a:t> </a:t>
            </a:r>
            <a:r>
              <a:rPr lang="en-US" sz="1800" dirty="0" smtClean="0">
                <a:latin typeface="Lucida Grande"/>
              </a:rPr>
              <a:t>and </a:t>
            </a:r>
            <a:r>
              <a:rPr lang="en-US" sz="1800" dirty="0">
                <a:latin typeface="Lucida Grande"/>
              </a:rPr>
              <a:t>use C only by its name (without package prefix</a:t>
            </a:r>
            <a:r>
              <a:rPr lang="en-US" sz="1800" dirty="0" smtClean="0">
                <a:latin typeface="Lucida Grande"/>
              </a:rPr>
              <a:t>) </a:t>
            </a:r>
            <a:r>
              <a:rPr lang="en-US" sz="1800" b="1" dirty="0">
                <a:latin typeface="Lucida Grande"/>
              </a:rPr>
              <a:t>print </a:t>
            </a:r>
            <a:r>
              <a:rPr lang="en-US" sz="1800" b="1" dirty="0" err="1" smtClean="0">
                <a:latin typeface="Lucida Grande"/>
              </a:rPr>
              <a:t>C.my_func</a:t>
            </a:r>
            <a:r>
              <a:rPr lang="en-US" sz="1800" b="1" dirty="0">
                <a:latin typeface="Lucida Grande"/>
              </a:rPr>
              <a:t>() </a:t>
            </a:r>
          </a:p>
          <a:p>
            <a:pPr marL="457166" lvl="1" indent="0">
              <a:buNone/>
            </a:pPr>
            <a:endParaRPr lang="en-US" sz="1800" dirty="0">
              <a:latin typeface="Lucida Grande"/>
            </a:endParaRPr>
          </a:p>
          <a:p>
            <a:r>
              <a:rPr lang="en-US" sz="1800" dirty="0">
                <a:latin typeface="Lucida Grande"/>
              </a:rPr>
              <a:t>The __init__.py  files are required for Python </a:t>
            </a:r>
            <a:r>
              <a:rPr lang="en-US" sz="1800" dirty="0" smtClean="0">
                <a:latin typeface="Lucida Grande"/>
              </a:rPr>
              <a:t>package( can be </a:t>
            </a:r>
            <a:r>
              <a:rPr lang="en-US" sz="1800" dirty="0">
                <a:latin typeface="Lucida Grande"/>
              </a:rPr>
              <a:t>empty but must be present in package </a:t>
            </a:r>
            <a:r>
              <a:rPr lang="en-US" sz="1800" dirty="0" err="1" smtClean="0">
                <a:latin typeface="Lucida Grande"/>
              </a:rPr>
              <a:t>dir</a:t>
            </a:r>
            <a:r>
              <a:rPr lang="en-US" sz="1800" dirty="0" smtClean="0">
                <a:latin typeface="Lucida Grande"/>
              </a:rPr>
              <a:t>)</a:t>
            </a:r>
            <a:endParaRPr lang="en-US" sz="1800" dirty="0">
              <a:latin typeface="Lucida Grande"/>
            </a:endParaRPr>
          </a:p>
          <a:p>
            <a:r>
              <a:rPr lang="en-US" sz="1800" dirty="0">
                <a:latin typeface="Lucida Grande"/>
              </a:rPr>
              <a:t>Location of Python package can be </a:t>
            </a:r>
            <a:r>
              <a:rPr lang="en-US" sz="1800" dirty="0" err="1">
                <a:latin typeface="Lucida Grande"/>
              </a:rPr>
              <a:t>localpath</a:t>
            </a:r>
            <a:r>
              <a:rPr lang="en-US" sz="1800" dirty="0">
                <a:latin typeface="Lucida Grande"/>
              </a:rPr>
              <a:t> or must be defined in “</a:t>
            </a:r>
            <a:r>
              <a:rPr lang="en-US" sz="1800" dirty="0" err="1">
                <a:latin typeface="Lucida Grande"/>
              </a:rPr>
              <a:t>sys.path</a:t>
            </a:r>
            <a:r>
              <a:rPr lang="en-US" sz="1800" dirty="0">
                <a:latin typeface="Lucida Grande"/>
              </a:rPr>
              <a:t>” (PATH):</a:t>
            </a:r>
          </a:p>
          <a:p>
            <a:pPr marL="0" indent="0">
              <a:buNone/>
            </a:pPr>
            <a:r>
              <a:rPr lang="en-US" sz="1800" dirty="0">
                <a:latin typeface="Lucida Grande"/>
              </a:rPr>
              <a:t>	</a:t>
            </a:r>
            <a:r>
              <a:rPr lang="en-US" sz="1800" b="1" dirty="0">
                <a:latin typeface="Lucida Grande"/>
              </a:rPr>
              <a:t>import </a:t>
            </a:r>
            <a:r>
              <a:rPr lang="en-US" sz="1800" b="1" dirty="0" smtClean="0">
                <a:latin typeface="Lucida Grande"/>
              </a:rPr>
              <a:t>sys</a:t>
            </a:r>
          </a:p>
          <a:p>
            <a:pPr marL="0" indent="0">
              <a:buNone/>
            </a:pPr>
            <a:r>
              <a:rPr lang="en-US" sz="1800" b="1" dirty="0" smtClean="0">
                <a:latin typeface="Lucida Grande"/>
              </a:rPr>
              <a:t>	</a:t>
            </a:r>
            <a:r>
              <a:rPr lang="en-US" sz="1800" b="1" dirty="0" err="1" smtClean="0">
                <a:latin typeface="Lucida Grande"/>
              </a:rPr>
              <a:t>sys.path</a:t>
            </a:r>
            <a:endParaRPr lang="en-US" sz="1800" b="1" dirty="0">
              <a:latin typeface="Lucida Grande"/>
            </a:endParaRPr>
          </a:p>
          <a:p>
            <a:pPr marL="0" indent="0">
              <a:buNone/>
            </a:pPr>
            <a:r>
              <a:rPr lang="en-US" sz="1800" dirty="0">
                <a:latin typeface="Lucida Grande"/>
              </a:rPr>
              <a:t>	</a:t>
            </a:r>
            <a:r>
              <a:rPr lang="en-US" sz="1800" b="1" dirty="0" err="1">
                <a:latin typeface="Lucida Grande"/>
              </a:rPr>
              <a:t>sys.path.append</a:t>
            </a:r>
            <a:r>
              <a:rPr lang="en-US" sz="1800" b="1" dirty="0">
                <a:latin typeface="Lucida Grande"/>
              </a:rPr>
              <a:t>(&lt;location&gt;)</a:t>
            </a:r>
          </a:p>
          <a:p>
            <a:endParaRPr lang="uk-UA" sz="1800" dirty="0">
              <a:latin typeface="Lucida Grande"/>
            </a:endParaRPr>
          </a:p>
        </p:txBody>
      </p:sp>
    </p:spTree>
    <p:extLst>
      <p:ext uri="{BB962C8B-B14F-4D97-AF65-F5344CB8AC3E}">
        <p14:creationId xmlns:p14="http://schemas.microsoft.com/office/powerpoint/2010/main" val="6236758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4600" y="759763"/>
            <a:ext cx="11355761" cy="525970"/>
          </a:xfrm>
        </p:spPr>
        <p:txBody>
          <a:bodyPr/>
          <a:lstStyle/>
          <a:p>
            <a:r>
              <a:rPr lang="en-US" dirty="0"/>
              <a:t>Using packages in </a:t>
            </a:r>
            <a:r>
              <a:rPr lang="en-US" dirty="0" smtClean="0"/>
              <a:t>Python</a:t>
            </a:r>
            <a:endParaRPr lang="uk-UA" dirty="0"/>
          </a:p>
        </p:txBody>
      </p:sp>
      <p:sp>
        <p:nvSpPr>
          <p:cNvPr id="4" name="Rectangle 3"/>
          <p:cNvSpPr/>
          <p:nvPr/>
        </p:nvSpPr>
        <p:spPr>
          <a:xfrm>
            <a:off x="700087" y="1596528"/>
            <a:ext cx="4796251" cy="1323439"/>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lvl="0"/>
            <a:r>
              <a:rPr lang="en-US" sz="1600" dirty="0" err="1"/>
              <a:t>fincalc</a:t>
            </a:r>
            <a:r>
              <a:rPr lang="en-US" sz="1600" dirty="0"/>
              <a:t> </a:t>
            </a:r>
            <a:endParaRPr lang="en-US" sz="1600" dirty="0" smtClean="0"/>
          </a:p>
          <a:p>
            <a:pPr lvl="0"/>
            <a:r>
              <a:rPr lang="en-US" sz="1600" dirty="0" smtClean="0"/>
              <a:t>	|-- </a:t>
            </a:r>
            <a:r>
              <a:rPr lang="en-US" sz="1600" dirty="0"/>
              <a:t>__init__.py </a:t>
            </a:r>
            <a:endParaRPr lang="en-US" sz="1600" dirty="0" smtClean="0"/>
          </a:p>
          <a:p>
            <a:pPr lvl="0"/>
            <a:r>
              <a:rPr lang="en-US" sz="1600" dirty="0" smtClean="0"/>
              <a:t>	|-- </a:t>
            </a:r>
            <a:r>
              <a:rPr lang="en-US" sz="1600" dirty="0"/>
              <a:t>simper.py </a:t>
            </a:r>
            <a:endParaRPr lang="en-US" sz="1600" dirty="0" smtClean="0"/>
          </a:p>
          <a:p>
            <a:pPr lvl="0"/>
            <a:r>
              <a:rPr lang="en-US" sz="1600" dirty="0" smtClean="0"/>
              <a:t>	|-- </a:t>
            </a:r>
            <a:r>
              <a:rPr lang="en-US" sz="1600" dirty="0"/>
              <a:t>compper.py </a:t>
            </a:r>
            <a:endParaRPr lang="en-US" sz="1600" dirty="0" smtClean="0"/>
          </a:p>
          <a:p>
            <a:pPr lvl="0"/>
            <a:r>
              <a:rPr lang="en-US" sz="1600" dirty="0" smtClean="0"/>
              <a:t>	|-- </a:t>
            </a:r>
            <a:r>
              <a:rPr lang="en-US" sz="1600" dirty="0"/>
              <a:t>annuity.py</a:t>
            </a:r>
            <a:endParaRPr lang="uk-UA" sz="1600" dirty="0">
              <a:solidFill>
                <a:prstClr val="black"/>
              </a:solidFill>
              <a:latin typeface="Calibri" panose="020F0502020204030204"/>
            </a:endParaRPr>
          </a:p>
        </p:txBody>
      </p:sp>
      <p:sp>
        <p:nvSpPr>
          <p:cNvPr id="5" name="Rectangle 4"/>
          <p:cNvSpPr/>
          <p:nvPr/>
        </p:nvSpPr>
        <p:spPr>
          <a:xfrm>
            <a:off x="5496338" y="4396934"/>
            <a:ext cx="4570995" cy="369332"/>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dirty="0"/>
              <a:t>__all__ = ["simper", "</a:t>
            </a:r>
            <a:r>
              <a:rPr lang="en-US" dirty="0" err="1"/>
              <a:t>compper</a:t>
            </a:r>
            <a:r>
              <a:rPr lang="en-US" dirty="0"/>
              <a:t>", "annuity"]</a:t>
            </a:r>
            <a:endParaRPr lang="uk-UA" dirty="0"/>
          </a:p>
        </p:txBody>
      </p:sp>
      <p:sp>
        <p:nvSpPr>
          <p:cNvPr id="6" name="Title 1"/>
          <p:cNvSpPr txBox="1">
            <a:spLocks/>
          </p:cNvSpPr>
          <p:nvPr/>
        </p:nvSpPr>
        <p:spPr>
          <a:xfrm>
            <a:off x="564600" y="3626271"/>
            <a:ext cx="11355761" cy="525970"/>
          </a:xfrm>
          <a:prstGeom prst="rect">
            <a:avLst/>
          </a:prstGeom>
        </p:spPr>
        <p:txBody>
          <a:bodyPr vert="horz" lIns="91440" tIns="45720" rIns="91440" bIns="45720" rtlCol="0" anchor="ctr">
            <a:noAutofit/>
          </a:bodyPr>
          <a:lstStyle>
            <a:lvl1pPr algn="l" defTabSz="914332" rtl="0" eaLnBrk="1" latinLnBrk="0" hangingPunct="1">
              <a:lnSpc>
                <a:spcPct val="90000"/>
              </a:lnSpc>
              <a:spcBef>
                <a:spcPct val="0"/>
              </a:spcBef>
              <a:buNone/>
              <a:defRPr sz="3500" kern="1200">
                <a:solidFill>
                  <a:srgbClr val="171B65"/>
                </a:solidFill>
                <a:latin typeface="+mj-lt"/>
                <a:ea typeface="+mj-ea"/>
                <a:cs typeface="+mj-cs"/>
              </a:defRPr>
            </a:lvl1pPr>
          </a:lstStyle>
          <a:p>
            <a:r>
              <a:rPr lang="en-US" sz="2000" dirty="0" smtClean="0"/>
              <a:t>Module __init.py__  may be empty, or may contain a variable __all__</a:t>
            </a:r>
            <a:endParaRPr lang="uk-UA" sz="2000" dirty="0"/>
          </a:p>
        </p:txBody>
      </p:sp>
    </p:spTree>
    <p:extLst>
      <p:ext uri="{BB962C8B-B14F-4D97-AF65-F5344CB8AC3E}">
        <p14:creationId xmlns:p14="http://schemas.microsoft.com/office/powerpoint/2010/main" val="28499769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235" y="627560"/>
            <a:ext cx="11355761" cy="525970"/>
          </a:xfrm>
        </p:spPr>
        <p:txBody>
          <a:bodyPr/>
          <a:lstStyle/>
          <a:p>
            <a:r>
              <a:rPr lang="en-US" dirty="0" smtClean="0"/>
              <a:t>Structure of packages</a:t>
            </a:r>
            <a:endParaRPr lang="uk-UA" dirty="0"/>
          </a:p>
        </p:txBody>
      </p:sp>
      <p:sp>
        <p:nvSpPr>
          <p:cNvPr id="4" name="Rectangle 3"/>
          <p:cNvSpPr/>
          <p:nvPr/>
        </p:nvSpPr>
        <p:spPr>
          <a:xfrm>
            <a:off x="513019" y="1308566"/>
            <a:ext cx="4550093" cy="4770537"/>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lvl="0"/>
            <a:r>
              <a:rPr lang="en-US" sz="1600" dirty="0" smtClean="0">
                <a:solidFill>
                  <a:prstClr val="black"/>
                </a:solidFill>
                <a:latin typeface="Calibri" panose="020F0502020204030204"/>
              </a:rPr>
              <a:t>Sound                                        # </a:t>
            </a:r>
            <a:r>
              <a:rPr lang="en-US" sz="1600" i="1" dirty="0" smtClean="0">
                <a:solidFill>
                  <a:prstClr val="black"/>
                </a:solidFill>
                <a:latin typeface="Calibri" panose="020F0502020204030204"/>
              </a:rPr>
              <a:t>main </a:t>
            </a:r>
            <a:r>
              <a:rPr lang="en-US" sz="1600" i="1" dirty="0" err="1" smtClean="0">
                <a:solidFill>
                  <a:prstClr val="black"/>
                </a:solidFill>
                <a:latin typeface="Calibri" panose="020F0502020204030204"/>
              </a:rPr>
              <a:t>packege</a:t>
            </a:r>
            <a:r>
              <a:rPr lang="uk-UA" sz="1600" i="1" dirty="0" smtClean="0">
                <a:solidFill>
                  <a:prstClr val="black"/>
                </a:solidFill>
                <a:latin typeface="Calibri" panose="020F0502020204030204"/>
              </a:rPr>
              <a:t> </a:t>
            </a:r>
            <a:endParaRPr lang="en-US" sz="1600" i="1" dirty="0" smtClean="0">
              <a:solidFill>
                <a:prstClr val="black"/>
              </a:solidFill>
              <a:latin typeface="Calibri" panose="020F0502020204030204"/>
            </a:endParaRPr>
          </a:p>
          <a:p>
            <a:pPr lvl="0"/>
            <a:r>
              <a:rPr lang="en-US" sz="1600" dirty="0">
                <a:solidFill>
                  <a:prstClr val="black"/>
                </a:solidFill>
                <a:latin typeface="Calibri" panose="020F0502020204030204"/>
              </a:rPr>
              <a:t>	</a:t>
            </a:r>
            <a:r>
              <a:rPr lang="uk-UA" sz="1600" dirty="0" smtClean="0">
                <a:solidFill>
                  <a:prstClr val="black"/>
                </a:solidFill>
                <a:latin typeface="Calibri" panose="020F0502020204030204"/>
              </a:rPr>
              <a:t>__</a:t>
            </a:r>
            <a:r>
              <a:rPr lang="en-US" sz="1600" dirty="0">
                <a:solidFill>
                  <a:prstClr val="black"/>
                </a:solidFill>
                <a:latin typeface="Calibri" panose="020F0502020204030204"/>
              </a:rPr>
              <a:t>init</a:t>
            </a:r>
            <a:r>
              <a:rPr lang="en-US" sz="1600" dirty="0" smtClean="0">
                <a:solidFill>
                  <a:prstClr val="black"/>
                </a:solidFill>
                <a:latin typeface="Calibri" panose="020F0502020204030204"/>
              </a:rPr>
              <a:t>__.py  </a:t>
            </a:r>
            <a:r>
              <a:rPr lang="en-US" sz="1600" i="1" dirty="0" smtClean="0">
                <a:solidFill>
                  <a:prstClr val="black"/>
                </a:solidFill>
                <a:latin typeface="Calibri" panose="020F0502020204030204"/>
              </a:rPr>
              <a:t>         #</a:t>
            </a:r>
            <a:r>
              <a:rPr lang="en-US" sz="1600" i="1" dirty="0" err="1" smtClean="0">
                <a:solidFill>
                  <a:prstClr val="black"/>
                </a:solidFill>
                <a:latin typeface="Calibri" panose="020F0502020204030204"/>
              </a:rPr>
              <a:t>nitialization</a:t>
            </a:r>
            <a:r>
              <a:rPr lang="en-US" sz="1600" i="1" dirty="0" smtClean="0">
                <a:solidFill>
                  <a:prstClr val="black"/>
                </a:solidFill>
                <a:latin typeface="Calibri" panose="020F0502020204030204"/>
              </a:rPr>
              <a:t> of package</a:t>
            </a:r>
          </a:p>
          <a:p>
            <a:pPr lvl="0"/>
            <a:endParaRPr lang="en-US" sz="1600" dirty="0" smtClean="0">
              <a:solidFill>
                <a:prstClr val="black"/>
              </a:solidFill>
              <a:latin typeface="Calibri" panose="020F0502020204030204"/>
            </a:endParaRPr>
          </a:p>
          <a:p>
            <a:pPr lvl="0"/>
            <a:r>
              <a:rPr lang="en-US" sz="1600" dirty="0">
                <a:solidFill>
                  <a:prstClr val="black"/>
                </a:solidFill>
                <a:latin typeface="Calibri" panose="020F0502020204030204"/>
              </a:rPr>
              <a:t>	</a:t>
            </a:r>
            <a:r>
              <a:rPr lang="en-US" sz="1600" dirty="0" smtClean="0">
                <a:solidFill>
                  <a:prstClr val="black"/>
                </a:solidFill>
                <a:latin typeface="Calibri" panose="020F0502020204030204"/>
              </a:rPr>
              <a:t>Formats                # </a:t>
            </a:r>
            <a:r>
              <a:rPr lang="en-US" sz="1600" i="1" dirty="0" smtClean="0">
                <a:solidFill>
                  <a:prstClr val="black"/>
                </a:solidFill>
                <a:latin typeface="Calibri" panose="020F0502020204030204"/>
              </a:rPr>
              <a:t>sub </a:t>
            </a:r>
            <a:r>
              <a:rPr lang="en-US" sz="1600" i="1" dirty="0" err="1" smtClean="0">
                <a:solidFill>
                  <a:prstClr val="black"/>
                </a:solidFill>
                <a:latin typeface="Calibri" panose="020F0502020204030204"/>
              </a:rPr>
              <a:t>packege</a:t>
            </a:r>
            <a:endParaRPr lang="en-US" sz="1600" i="1" dirty="0">
              <a:solidFill>
                <a:prstClr val="black"/>
              </a:solidFill>
              <a:latin typeface="Calibri" panose="020F0502020204030204"/>
            </a:endParaRPr>
          </a:p>
          <a:p>
            <a:pPr lvl="0"/>
            <a:r>
              <a:rPr lang="en-US" sz="1600" dirty="0">
                <a:solidFill>
                  <a:prstClr val="black"/>
                </a:solidFill>
                <a:latin typeface="Calibri" panose="020F0502020204030204"/>
              </a:rPr>
              <a:t>		</a:t>
            </a:r>
            <a:r>
              <a:rPr lang="uk-UA" sz="1600" dirty="0">
                <a:solidFill>
                  <a:prstClr val="black"/>
                </a:solidFill>
                <a:latin typeface="Calibri" panose="020F0502020204030204"/>
              </a:rPr>
              <a:t>__</a:t>
            </a:r>
            <a:r>
              <a:rPr lang="en-US" sz="1600" dirty="0">
                <a:solidFill>
                  <a:prstClr val="black"/>
                </a:solidFill>
                <a:latin typeface="Calibri" panose="020F0502020204030204"/>
              </a:rPr>
              <a:t>init__.py </a:t>
            </a:r>
          </a:p>
          <a:p>
            <a:pPr lvl="0"/>
            <a:r>
              <a:rPr lang="en-US" sz="1600" dirty="0">
                <a:solidFill>
                  <a:prstClr val="black"/>
                </a:solidFill>
                <a:latin typeface="Calibri" panose="020F0502020204030204"/>
              </a:rPr>
              <a:t>		wavread.py </a:t>
            </a:r>
          </a:p>
          <a:p>
            <a:pPr lvl="0"/>
            <a:r>
              <a:rPr lang="en-US" sz="1600" dirty="0">
                <a:solidFill>
                  <a:prstClr val="black"/>
                </a:solidFill>
                <a:latin typeface="Calibri" panose="020F0502020204030204"/>
              </a:rPr>
              <a:t>		wavwrite.py</a:t>
            </a:r>
          </a:p>
          <a:p>
            <a:pPr lvl="0"/>
            <a:r>
              <a:rPr lang="en-US" sz="1600" dirty="0">
                <a:solidFill>
                  <a:prstClr val="black"/>
                </a:solidFill>
                <a:latin typeface="Calibri" panose="020F0502020204030204"/>
              </a:rPr>
              <a:t>		aiffread.py</a:t>
            </a:r>
          </a:p>
          <a:p>
            <a:pPr lvl="0"/>
            <a:r>
              <a:rPr lang="en-US" sz="1600" dirty="0">
                <a:solidFill>
                  <a:prstClr val="black"/>
                </a:solidFill>
                <a:latin typeface="Calibri" panose="020F0502020204030204"/>
              </a:rPr>
              <a:t>		aiffwrite.py</a:t>
            </a:r>
          </a:p>
          <a:p>
            <a:pPr lvl="0"/>
            <a:r>
              <a:rPr lang="en-US" sz="1600" dirty="0">
                <a:solidFill>
                  <a:prstClr val="black"/>
                </a:solidFill>
                <a:latin typeface="Calibri" panose="020F0502020204030204"/>
              </a:rPr>
              <a:t>		... </a:t>
            </a:r>
          </a:p>
          <a:p>
            <a:pPr lvl="0"/>
            <a:r>
              <a:rPr lang="en-US" sz="1600" dirty="0">
                <a:solidFill>
                  <a:prstClr val="black"/>
                </a:solidFill>
                <a:latin typeface="Calibri" panose="020F0502020204030204"/>
              </a:rPr>
              <a:t>	</a:t>
            </a:r>
            <a:r>
              <a:rPr lang="en-US" sz="1600" dirty="0" smtClean="0">
                <a:solidFill>
                  <a:prstClr val="black"/>
                </a:solidFill>
                <a:latin typeface="Calibri" panose="020F0502020204030204"/>
              </a:rPr>
              <a:t>Effects                   # </a:t>
            </a:r>
            <a:r>
              <a:rPr lang="en-US" sz="1600" i="1" dirty="0" smtClean="0">
                <a:solidFill>
                  <a:prstClr val="black"/>
                </a:solidFill>
                <a:latin typeface="Calibri" panose="020F0502020204030204"/>
              </a:rPr>
              <a:t> </a:t>
            </a:r>
            <a:r>
              <a:rPr lang="en-US" sz="1600" i="1" dirty="0">
                <a:solidFill>
                  <a:prstClr val="black"/>
                </a:solidFill>
                <a:latin typeface="Calibri" panose="020F0502020204030204"/>
              </a:rPr>
              <a:t>sub </a:t>
            </a:r>
            <a:r>
              <a:rPr lang="en-US" sz="1600" i="1" dirty="0" err="1">
                <a:solidFill>
                  <a:prstClr val="black"/>
                </a:solidFill>
                <a:latin typeface="Calibri" panose="020F0502020204030204"/>
              </a:rPr>
              <a:t>packege</a:t>
            </a:r>
            <a:endParaRPr lang="en-US" sz="1600" i="1" dirty="0">
              <a:solidFill>
                <a:prstClr val="black"/>
              </a:solidFill>
              <a:latin typeface="Calibri" panose="020F0502020204030204"/>
            </a:endParaRPr>
          </a:p>
          <a:p>
            <a:pPr lvl="0"/>
            <a:r>
              <a:rPr lang="en-US" sz="1600" dirty="0">
                <a:solidFill>
                  <a:prstClr val="black"/>
                </a:solidFill>
                <a:latin typeface="Calibri" panose="020F0502020204030204"/>
              </a:rPr>
              <a:t>		</a:t>
            </a:r>
            <a:r>
              <a:rPr lang="uk-UA" sz="1600" dirty="0">
                <a:solidFill>
                  <a:prstClr val="black"/>
                </a:solidFill>
                <a:latin typeface="Calibri" panose="020F0502020204030204"/>
              </a:rPr>
              <a:t> __</a:t>
            </a:r>
            <a:r>
              <a:rPr lang="en-US" sz="1600" dirty="0">
                <a:solidFill>
                  <a:prstClr val="black"/>
                </a:solidFill>
                <a:latin typeface="Calibri" panose="020F0502020204030204"/>
              </a:rPr>
              <a:t>init__.py </a:t>
            </a:r>
          </a:p>
          <a:p>
            <a:pPr lvl="0"/>
            <a:r>
              <a:rPr lang="en-US" sz="1600" dirty="0">
                <a:solidFill>
                  <a:prstClr val="black"/>
                </a:solidFill>
                <a:latin typeface="Calibri" panose="020F0502020204030204"/>
              </a:rPr>
              <a:t>		echo.py </a:t>
            </a:r>
          </a:p>
          <a:p>
            <a:pPr lvl="0"/>
            <a:r>
              <a:rPr lang="en-US" sz="1600" dirty="0">
                <a:solidFill>
                  <a:prstClr val="black"/>
                </a:solidFill>
                <a:latin typeface="Calibri" panose="020F0502020204030204"/>
              </a:rPr>
              <a:t>		surround.py </a:t>
            </a:r>
          </a:p>
          <a:p>
            <a:pPr lvl="0"/>
            <a:r>
              <a:rPr lang="en-US" sz="1600" dirty="0">
                <a:solidFill>
                  <a:prstClr val="black"/>
                </a:solidFill>
                <a:latin typeface="Calibri" panose="020F0502020204030204"/>
              </a:rPr>
              <a:t>		reverse.py </a:t>
            </a:r>
          </a:p>
          <a:p>
            <a:r>
              <a:rPr lang="en-US" sz="1600" dirty="0">
                <a:solidFill>
                  <a:prstClr val="black"/>
                </a:solidFill>
                <a:latin typeface="Calibri" panose="020F0502020204030204"/>
              </a:rPr>
              <a:t>	</a:t>
            </a:r>
            <a:r>
              <a:rPr lang="en-US" sz="1600" dirty="0" smtClean="0">
                <a:solidFill>
                  <a:prstClr val="black"/>
                </a:solidFill>
                <a:latin typeface="Calibri" panose="020F0502020204030204"/>
              </a:rPr>
              <a:t>Filters                    # </a:t>
            </a:r>
            <a:r>
              <a:rPr lang="en-US" sz="1600" i="1" dirty="0" smtClean="0">
                <a:solidFill>
                  <a:prstClr val="black"/>
                </a:solidFill>
                <a:latin typeface="Calibri" panose="020F0502020204030204"/>
              </a:rPr>
              <a:t> </a:t>
            </a:r>
            <a:r>
              <a:rPr lang="en-US" sz="1600" i="1" dirty="0">
                <a:solidFill>
                  <a:prstClr val="black"/>
                </a:solidFill>
                <a:latin typeface="Calibri" panose="020F0502020204030204"/>
              </a:rPr>
              <a:t>sub </a:t>
            </a:r>
            <a:r>
              <a:rPr lang="en-US" sz="1600" i="1" dirty="0" err="1" smtClean="0">
                <a:solidFill>
                  <a:prstClr val="black"/>
                </a:solidFill>
                <a:latin typeface="Calibri" panose="020F0502020204030204"/>
              </a:rPr>
              <a:t>packege</a:t>
            </a:r>
            <a:endParaRPr lang="en-US" sz="1600" i="1" dirty="0">
              <a:solidFill>
                <a:prstClr val="black"/>
              </a:solidFill>
              <a:latin typeface="Calibri" panose="020F0502020204030204"/>
            </a:endParaRPr>
          </a:p>
          <a:p>
            <a:pPr lvl="0"/>
            <a:r>
              <a:rPr lang="en-US" sz="1600" dirty="0">
                <a:solidFill>
                  <a:prstClr val="black"/>
                </a:solidFill>
                <a:latin typeface="Calibri" panose="020F0502020204030204"/>
              </a:rPr>
              <a:t>		</a:t>
            </a:r>
            <a:r>
              <a:rPr lang="uk-UA" sz="1600" dirty="0">
                <a:solidFill>
                  <a:prstClr val="black"/>
                </a:solidFill>
                <a:latin typeface="Calibri" panose="020F0502020204030204"/>
              </a:rPr>
              <a:t>__</a:t>
            </a:r>
            <a:r>
              <a:rPr lang="en-US" sz="1600" dirty="0">
                <a:solidFill>
                  <a:prstClr val="black"/>
                </a:solidFill>
                <a:latin typeface="Calibri" panose="020F0502020204030204"/>
              </a:rPr>
              <a:t>init__.py</a:t>
            </a:r>
          </a:p>
          <a:p>
            <a:pPr lvl="0"/>
            <a:r>
              <a:rPr lang="en-US" sz="1600" dirty="0">
                <a:solidFill>
                  <a:prstClr val="black"/>
                </a:solidFill>
                <a:latin typeface="Calibri" panose="020F0502020204030204"/>
              </a:rPr>
              <a:t>		equalizer.py</a:t>
            </a:r>
          </a:p>
          <a:p>
            <a:pPr lvl="0"/>
            <a:r>
              <a:rPr lang="en-US" sz="1600" dirty="0">
                <a:solidFill>
                  <a:prstClr val="black"/>
                </a:solidFill>
                <a:latin typeface="Calibri" panose="020F0502020204030204"/>
              </a:rPr>
              <a:t>		</a:t>
            </a:r>
            <a:r>
              <a:rPr lang="en-US" sz="1600" dirty="0" smtClean="0">
                <a:solidFill>
                  <a:prstClr val="black"/>
                </a:solidFill>
                <a:latin typeface="Calibri" panose="020F0502020204030204"/>
              </a:rPr>
              <a:t>vocoder.py</a:t>
            </a:r>
            <a:endParaRPr lang="uk-UA" sz="1600" dirty="0">
              <a:solidFill>
                <a:prstClr val="black"/>
              </a:solidFill>
              <a:latin typeface="Calibri" panose="020F0502020204030204"/>
            </a:endParaRPr>
          </a:p>
        </p:txBody>
      </p:sp>
      <p:sp>
        <p:nvSpPr>
          <p:cNvPr id="5" name="Rectangle 4"/>
          <p:cNvSpPr/>
          <p:nvPr/>
        </p:nvSpPr>
        <p:spPr>
          <a:xfrm>
            <a:off x="5441568" y="1308566"/>
            <a:ext cx="5788636" cy="4524315"/>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dirty="0" smtClean="0"/>
              <a:t>&gt;&gt;&gt; </a:t>
            </a:r>
            <a:r>
              <a:rPr lang="en-US" b="1" dirty="0" smtClean="0"/>
              <a:t>import </a:t>
            </a:r>
            <a:r>
              <a:rPr lang="en-US" b="1" dirty="0" err="1" smtClean="0"/>
              <a:t>Sound.Effects.echo</a:t>
            </a:r>
            <a:endParaRPr lang="en-US" b="1" dirty="0" smtClean="0"/>
          </a:p>
          <a:p>
            <a:endParaRPr lang="en-US" dirty="0" smtClean="0"/>
          </a:p>
          <a:p>
            <a:r>
              <a:rPr lang="en-US" dirty="0" smtClean="0"/>
              <a:t>&gt;&gt;&gt;</a:t>
            </a:r>
            <a:r>
              <a:rPr lang="en-US" dirty="0" err="1" smtClean="0"/>
              <a:t>Sound.Effects.echo.echofilter</a:t>
            </a:r>
            <a:r>
              <a:rPr lang="en-US" dirty="0" smtClean="0"/>
              <a:t>(delay=0.7</a:t>
            </a:r>
            <a:r>
              <a:rPr lang="en-US" dirty="0"/>
              <a:t>, </a:t>
            </a:r>
            <a:r>
              <a:rPr lang="en-US" dirty="0" err="1" smtClean="0"/>
              <a:t>atten</a:t>
            </a:r>
            <a:r>
              <a:rPr lang="en-US" dirty="0" smtClean="0"/>
              <a:t>=4)</a:t>
            </a:r>
          </a:p>
          <a:p>
            <a:endParaRPr lang="en-US" dirty="0"/>
          </a:p>
          <a:p>
            <a:r>
              <a:rPr lang="en-US" dirty="0"/>
              <a:t>&gt;&gt;&gt;</a:t>
            </a:r>
            <a:r>
              <a:rPr lang="en-US" b="1" dirty="0"/>
              <a:t>from </a:t>
            </a:r>
            <a:r>
              <a:rPr lang="en-US" b="1" dirty="0" err="1"/>
              <a:t>Sound.Effects</a:t>
            </a:r>
            <a:r>
              <a:rPr lang="en-US" b="1" dirty="0"/>
              <a:t> import </a:t>
            </a:r>
            <a:r>
              <a:rPr lang="en-US" b="1" dirty="0" smtClean="0"/>
              <a:t>echo</a:t>
            </a:r>
          </a:p>
          <a:p>
            <a:endParaRPr lang="en-US" dirty="0"/>
          </a:p>
          <a:p>
            <a:r>
              <a:rPr lang="en-US" dirty="0"/>
              <a:t>&gt;&gt;&gt;</a:t>
            </a:r>
            <a:r>
              <a:rPr lang="en-US" dirty="0" err="1" smtClean="0"/>
              <a:t>echo.echofilter</a:t>
            </a:r>
            <a:r>
              <a:rPr lang="en-US" dirty="0" smtClean="0"/>
              <a:t>(delay=0.7</a:t>
            </a:r>
            <a:r>
              <a:rPr lang="en-US" dirty="0"/>
              <a:t>, </a:t>
            </a:r>
            <a:r>
              <a:rPr lang="en-US" dirty="0" err="1"/>
              <a:t>atten</a:t>
            </a:r>
            <a:r>
              <a:rPr lang="en-US" dirty="0"/>
              <a:t>=4</a:t>
            </a:r>
            <a:r>
              <a:rPr lang="en-US" dirty="0" smtClean="0"/>
              <a:t>)</a:t>
            </a:r>
          </a:p>
          <a:p>
            <a:endParaRPr lang="en-US" dirty="0"/>
          </a:p>
          <a:p>
            <a:r>
              <a:rPr lang="en-US" dirty="0" smtClean="0"/>
              <a:t>&gt;&gt;&gt;</a:t>
            </a:r>
            <a:r>
              <a:rPr lang="en-US" b="1" dirty="0" smtClean="0"/>
              <a:t>from </a:t>
            </a:r>
            <a:r>
              <a:rPr lang="en-US" b="1" dirty="0" err="1"/>
              <a:t>Sound.Effects.echo</a:t>
            </a:r>
            <a:r>
              <a:rPr lang="en-US" b="1" dirty="0"/>
              <a:t> import </a:t>
            </a:r>
            <a:r>
              <a:rPr lang="en-US" b="1" dirty="0" err="1" smtClean="0"/>
              <a:t>echofilter</a:t>
            </a:r>
            <a:endParaRPr lang="en-US" b="1" dirty="0" smtClean="0"/>
          </a:p>
          <a:p>
            <a:endParaRPr lang="en-US" dirty="0"/>
          </a:p>
          <a:p>
            <a:r>
              <a:rPr lang="en-US" dirty="0" smtClean="0"/>
              <a:t>&gt;&gt;&gt;</a:t>
            </a:r>
            <a:r>
              <a:rPr lang="en-US" dirty="0" err="1" smtClean="0"/>
              <a:t>echofilter</a:t>
            </a:r>
            <a:r>
              <a:rPr lang="en-US" dirty="0" smtClean="0"/>
              <a:t>(input</a:t>
            </a:r>
            <a:r>
              <a:rPr lang="en-US" dirty="0"/>
              <a:t>, output, delay=0.7, </a:t>
            </a:r>
            <a:r>
              <a:rPr lang="en-US" dirty="0" err="1"/>
              <a:t>atten</a:t>
            </a:r>
            <a:r>
              <a:rPr lang="en-US" dirty="0"/>
              <a:t>=4</a:t>
            </a:r>
            <a:r>
              <a:rPr lang="en-US" dirty="0" smtClean="0"/>
              <a:t>)</a:t>
            </a:r>
          </a:p>
          <a:p>
            <a:endParaRPr lang="en-US" dirty="0" smtClean="0"/>
          </a:p>
          <a:p>
            <a:r>
              <a:rPr lang="en-US" dirty="0"/>
              <a:t>&gt;&gt;&gt;</a:t>
            </a:r>
            <a:r>
              <a:rPr lang="en-US" b="1" dirty="0"/>
              <a:t>from </a:t>
            </a:r>
            <a:r>
              <a:rPr lang="en-US" b="1" dirty="0" err="1"/>
              <a:t>Sound.Effects.echo</a:t>
            </a:r>
            <a:r>
              <a:rPr lang="en-US" b="1" dirty="0"/>
              <a:t> import *</a:t>
            </a:r>
          </a:p>
          <a:p>
            <a:endParaRPr lang="en-US" dirty="0"/>
          </a:p>
          <a:p>
            <a:r>
              <a:rPr lang="en-US" dirty="0"/>
              <a:t>&gt;&gt;&gt;</a:t>
            </a:r>
            <a:r>
              <a:rPr lang="en-US" dirty="0" err="1"/>
              <a:t>echofilter</a:t>
            </a:r>
            <a:r>
              <a:rPr lang="en-US" dirty="0"/>
              <a:t>(input, output, delay=0.7, </a:t>
            </a:r>
            <a:r>
              <a:rPr lang="en-US" dirty="0" err="1"/>
              <a:t>atten</a:t>
            </a:r>
            <a:r>
              <a:rPr lang="en-US" dirty="0"/>
              <a:t>=4)</a:t>
            </a:r>
            <a:endParaRPr lang="uk-UA" dirty="0"/>
          </a:p>
          <a:p>
            <a:endParaRPr lang="uk-UA" dirty="0"/>
          </a:p>
        </p:txBody>
      </p:sp>
    </p:spTree>
    <p:extLst>
      <p:ext uri="{BB962C8B-B14F-4D97-AF65-F5344CB8AC3E}">
        <p14:creationId xmlns:p14="http://schemas.microsoft.com/office/powerpoint/2010/main" val="21525064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endParaRPr lang="uk-UA"/>
          </a:p>
        </p:txBody>
      </p:sp>
      <p:sp>
        <p:nvSpPr>
          <p:cNvPr id="4" name="Title 3"/>
          <p:cNvSpPr>
            <a:spLocks noGrp="1"/>
          </p:cNvSpPr>
          <p:nvPr>
            <p:ph type="ctrTitle"/>
          </p:nvPr>
        </p:nvSpPr>
        <p:spPr/>
        <p:txBody>
          <a:bodyPr>
            <a:normAutofit fontScale="90000"/>
          </a:bodyPr>
          <a:lstStyle/>
          <a:p>
            <a:r>
              <a:rPr lang="en-US" dirty="0"/>
              <a:t>What is a pip</a:t>
            </a:r>
            <a:endParaRPr lang="uk-UA" dirty="0"/>
          </a:p>
        </p:txBody>
      </p:sp>
    </p:spTree>
    <p:extLst>
      <p:ext uri="{BB962C8B-B14F-4D97-AF65-F5344CB8AC3E}">
        <p14:creationId xmlns:p14="http://schemas.microsoft.com/office/powerpoint/2010/main" val="13375024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ltLang="uk-UA" dirty="0"/>
              <a:t>More </a:t>
            </a:r>
            <a:r>
              <a:rPr lang="en-US" altLang="uk-UA" dirty="0" smtClean="0"/>
              <a:t>information about Python</a:t>
            </a:r>
            <a:endParaRPr lang="en-US" altLang="en-US" dirty="0"/>
          </a:p>
        </p:txBody>
      </p:sp>
      <p:sp>
        <p:nvSpPr>
          <p:cNvPr id="14339" name="Text Placeholder 1"/>
          <p:cNvSpPr>
            <a:spLocks noGrp="1"/>
          </p:cNvSpPr>
          <p:nvPr>
            <p:ph type="body" sz="quarter" idx="10"/>
          </p:nvPr>
        </p:nvSpPr>
        <p:spPr/>
        <p:txBody>
          <a:bodyPr/>
          <a:lstStyle/>
          <a:p>
            <a:pPr>
              <a:buNone/>
            </a:pPr>
            <a:r>
              <a:rPr lang="en-US" altLang="uk-UA" sz="2000" dirty="0">
                <a:solidFill>
                  <a:schemeClr val="folHlink"/>
                </a:solidFill>
                <a:hlinkClick r:id="rId3"/>
              </a:rPr>
              <a:t>http://python.org/ </a:t>
            </a:r>
            <a:endParaRPr lang="en-US" altLang="uk-UA" sz="2000" dirty="0">
              <a:solidFill>
                <a:schemeClr val="folHlink"/>
              </a:solidFill>
            </a:endParaRPr>
          </a:p>
          <a:p>
            <a:pPr>
              <a:buNone/>
            </a:pPr>
            <a:r>
              <a:rPr lang="en-US" altLang="uk-UA" sz="2000" dirty="0"/>
              <a:t>- documentation, tutorials, beginners guide, core distribution, ...</a:t>
            </a:r>
          </a:p>
          <a:p>
            <a:pPr>
              <a:buNone/>
            </a:pPr>
            <a:r>
              <a:rPr lang="en-US" altLang="uk-UA" sz="2000" dirty="0">
                <a:solidFill>
                  <a:schemeClr val="folHlink"/>
                </a:solidFill>
              </a:rPr>
              <a:t>Books include:</a:t>
            </a:r>
          </a:p>
          <a:p>
            <a:r>
              <a:rPr lang="en-US" altLang="uk-UA" sz="2000" i="1" dirty="0"/>
              <a:t>Learning Python </a:t>
            </a:r>
            <a:r>
              <a:rPr lang="en-US" altLang="uk-UA" sz="2000" dirty="0"/>
              <a:t>by Mark Lutz</a:t>
            </a:r>
          </a:p>
          <a:p>
            <a:r>
              <a:rPr lang="en-US" altLang="uk-UA" sz="2000" i="1" dirty="0"/>
              <a:t>Python Essential Reference </a:t>
            </a:r>
            <a:r>
              <a:rPr lang="en-US" altLang="uk-UA" sz="2000" dirty="0"/>
              <a:t>by David Beazley</a:t>
            </a:r>
          </a:p>
          <a:p>
            <a:r>
              <a:rPr lang="en-US" altLang="uk-UA" sz="2000" i="1" dirty="0"/>
              <a:t>Python Cookbook</a:t>
            </a:r>
            <a:r>
              <a:rPr lang="en-US" altLang="uk-UA" sz="2000" dirty="0"/>
              <a:t>, ed. by </a:t>
            </a:r>
            <a:r>
              <a:rPr lang="en-US" altLang="uk-UA" sz="2000" dirty="0" err="1"/>
              <a:t>Martelli</a:t>
            </a:r>
            <a:r>
              <a:rPr lang="en-US" altLang="uk-UA" sz="2000" dirty="0"/>
              <a:t>, Ravenscroft and </a:t>
            </a:r>
            <a:r>
              <a:rPr lang="en-US" altLang="uk-UA" sz="2000" dirty="0" err="1"/>
              <a:t>Ascher</a:t>
            </a:r>
            <a:endParaRPr lang="en-US" altLang="uk-UA" sz="2000" dirty="0"/>
          </a:p>
          <a:p>
            <a:pPr marL="0" indent="0">
              <a:buNone/>
            </a:pPr>
            <a:r>
              <a:rPr lang="en-US" altLang="uk-UA" sz="2000" dirty="0" smtClean="0">
                <a:solidFill>
                  <a:srgbClr val="4E5FAB"/>
                </a:solidFill>
              </a:rPr>
              <a:t>online </a:t>
            </a:r>
            <a:r>
              <a:rPr lang="en-US" altLang="uk-UA" sz="2000" dirty="0">
                <a:solidFill>
                  <a:srgbClr val="4E5FAB"/>
                </a:solidFill>
              </a:rPr>
              <a:t>at </a:t>
            </a:r>
            <a:endParaRPr lang="en-US" altLang="uk-UA" sz="2000" dirty="0" smtClean="0">
              <a:solidFill>
                <a:srgbClr val="4E5FAB"/>
              </a:solidFill>
            </a:endParaRPr>
          </a:p>
          <a:p>
            <a:r>
              <a:rPr lang="en-US" altLang="uk-UA" sz="2000" dirty="0">
                <a:hlinkClick r:id="rId4"/>
              </a:rPr>
              <a:t>https://www.w3schools.com/python</a:t>
            </a:r>
            <a:r>
              <a:rPr lang="en-US" altLang="uk-UA" sz="2000" dirty="0" smtClean="0">
                <a:hlinkClick r:id="rId4"/>
              </a:rPr>
              <a:t>/</a:t>
            </a:r>
            <a:endParaRPr lang="en-US" altLang="uk-UA" sz="2000" dirty="0" smtClean="0"/>
          </a:p>
          <a:p>
            <a:r>
              <a:rPr lang="en-US" altLang="uk-UA" sz="2000" dirty="0" smtClean="0">
                <a:hlinkClick r:id="rId5"/>
              </a:rPr>
              <a:t>https</a:t>
            </a:r>
            <a:r>
              <a:rPr lang="en-US" altLang="uk-UA" sz="2000" dirty="0">
                <a:hlinkClick r:id="rId5"/>
              </a:rPr>
              <a:t>://www.udemy.com/python-101-beginners-coding-bootcamp-free-course/</a:t>
            </a:r>
            <a:endParaRPr lang="en-US" altLang="en-US" dirty="0"/>
          </a:p>
        </p:txBody>
      </p:sp>
    </p:spTree>
    <p:extLst>
      <p:ext uri="{BB962C8B-B14F-4D97-AF65-F5344CB8AC3E}">
        <p14:creationId xmlns:p14="http://schemas.microsoft.com/office/powerpoint/2010/main" val="1226846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2200" y="627560"/>
            <a:ext cx="11355761" cy="525970"/>
          </a:xfrm>
        </p:spPr>
        <p:txBody>
          <a:bodyPr/>
          <a:lstStyle/>
          <a:p>
            <a:r>
              <a:rPr lang="en-US" dirty="0"/>
              <a:t>What is a pip</a:t>
            </a:r>
            <a:endParaRPr lang="uk-UA" dirty="0"/>
          </a:p>
        </p:txBody>
      </p:sp>
      <p:sp>
        <p:nvSpPr>
          <p:cNvPr id="5" name="Content Placeholder 4"/>
          <p:cNvSpPr>
            <a:spLocks noGrp="1"/>
          </p:cNvSpPr>
          <p:nvPr>
            <p:ph sz="half" idx="10"/>
          </p:nvPr>
        </p:nvSpPr>
        <p:spPr>
          <a:xfrm>
            <a:off x="415684" y="1527876"/>
            <a:ext cx="11352277" cy="4351338"/>
          </a:xfrm>
        </p:spPr>
        <p:txBody>
          <a:bodyPr>
            <a:noAutofit/>
          </a:bodyPr>
          <a:lstStyle/>
          <a:p>
            <a:r>
              <a:rPr lang="en-US" sz="2400" dirty="0"/>
              <a:t>pip is a package management system used to install and manage software packages written in Python.</a:t>
            </a:r>
          </a:p>
          <a:p>
            <a:r>
              <a:rPr lang="en-US" sz="2400" b="1" dirty="0" err="1"/>
              <a:t>PyPI</a:t>
            </a:r>
            <a:r>
              <a:rPr lang="en-US" sz="2400" b="1" dirty="0"/>
              <a:t> - https://pypi.python.org/pypi</a:t>
            </a:r>
            <a:r>
              <a:rPr lang="en-US" sz="2400" dirty="0" smtClean="0"/>
              <a:t> </a:t>
            </a:r>
            <a:r>
              <a:rPr lang="en-US" sz="2400" dirty="0"/>
              <a:t>(which you'll occasionally see referred to as The </a:t>
            </a:r>
            <a:r>
              <a:rPr lang="en-US" sz="2400" dirty="0" err="1"/>
              <a:t>Cheeseshop</a:t>
            </a:r>
            <a:r>
              <a:rPr lang="en-US" sz="2400" dirty="0"/>
              <a:t>) is a repository for open-source third-party Python packages. It's similar to </a:t>
            </a:r>
            <a:r>
              <a:rPr lang="en-US" sz="2400" dirty="0" err="1"/>
              <a:t>RubyGems</a:t>
            </a:r>
            <a:r>
              <a:rPr lang="en-US" sz="2400" dirty="0"/>
              <a:t> in the Ruby world, PHP's </a:t>
            </a:r>
            <a:r>
              <a:rPr lang="en-US" sz="2400" dirty="0" err="1"/>
              <a:t>Packagist</a:t>
            </a:r>
            <a:r>
              <a:rPr lang="en-US" sz="2400" dirty="0"/>
              <a:t>, CPAN for Perl, and NPM for Node.js.</a:t>
            </a:r>
          </a:p>
          <a:p>
            <a:r>
              <a:rPr lang="en-US" sz="2400" dirty="0"/>
              <a:t>The most common scenario is to install from </a:t>
            </a:r>
            <a:r>
              <a:rPr lang="en-US" sz="2400" dirty="0" err="1"/>
              <a:t>PyPI</a:t>
            </a:r>
            <a:r>
              <a:rPr lang="en-US" sz="2400" dirty="0"/>
              <a:t> using Requirement Specifiers.</a:t>
            </a:r>
          </a:p>
          <a:p>
            <a:r>
              <a:rPr lang="en-US" sz="2400" dirty="0"/>
              <a:t>Python actually has another, more primitive, package manager called </a:t>
            </a:r>
            <a:r>
              <a:rPr lang="en-US" sz="2400" dirty="0" err="1"/>
              <a:t>easy_install</a:t>
            </a:r>
            <a:r>
              <a:rPr lang="en-US" sz="2400" dirty="0"/>
              <a:t>, which is installed automatically when you install Python itself. pip is vastly superior to </a:t>
            </a:r>
            <a:r>
              <a:rPr lang="en-US" sz="2400" dirty="0" err="1"/>
              <a:t>easy_install</a:t>
            </a:r>
            <a:r>
              <a:rPr lang="en-US" sz="2400" dirty="0"/>
              <a:t> for lots of reasons, and so should generally be used instead. </a:t>
            </a:r>
          </a:p>
        </p:txBody>
      </p:sp>
    </p:spTree>
    <p:extLst>
      <p:ext uri="{BB962C8B-B14F-4D97-AF65-F5344CB8AC3E}">
        <p14:creationId xmlns:p14="http://schemas.microsoft.com/office/powerpoint/2010/main" val="20070869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2200" y="627560"/>
            <a:ext cx="11355761" cy="525970"/>
          </a:xfrm>
        </p:spPr>
        <p:txBody>
          <a:bodyPr/>
          <a:lstStyle/>
          <a:p>
            <a:r>
              <a:rPr lang="en-US" dirty="0"/>
              <a:t>Installation</a:t>
            </a:r>
            <a:endParaRPr lang="uk-UA" dirty="0"/>
          </a:p>
        </p:txBody>
      </p:sp>
      <p:sp>
        <p:nvSpPr>
          <p:cNvPr id="5" name="Content Placeholder 4"/>
          <p:cNvSpPr>
            <a:spLocks noGrp="1"/>
          </p:cNvSpPr>
          <p:nvPr>
            <p:ph sz="half" idx="10"/>
          </p:nvPr>
        </p:nvSpPr>
        <p:spPr>
          <a:xfrm>
            <a:off x="500335" y="1417708"/>
            <a:ext cx="11352277" cy="4351338"/>
          </a:xfrm>
        </p:spPr>
        <p:txBody>
          <a:bodyPr>
            <a:normAutofit/>
          </a:bodyPr>
          <a:lstStyle/>
          <a:p>
            <a:pPr marL="0" indent="0">
              <a:buNone/>
            </a:pPr>
            <a:r>
              <a:rPr lang="en-US" sz="2400" dirty="0"/>
              <a:t>Per </a:t>
            </a:r>
            <a:r>
              <a:rPr lang="en-US" sz="2400" dirty="0">
                <a:hlinkClick r:id="rId3"/>
              </a:rPr>
              <a:t>http://www.pip-installer.org/en/latest/installing.html</a:t>
            </a:r>
            <a:r>
              <a:rPr lang="en-US" sz="2400" dirty="0"/>
              <a:t>:</a:t>
            </a:r>
          </a:p>
          <a:p>
            <a:pPr marL="0" indent="0">
              <a:buNone/>
            </a:pPr>
            <a:endParaRPr lang="en-US" sz="2400" dirty="0"/>
          </a:p>
          <a:p>
            <a:pPr marL="0" indent="0">
              <a:buNone/>
            </a:pPr>
            <a:r>
              <a:rPr lang="en-US" sz="2400" dirty="0"/>
              <a:t>Download get-pip.py, being careful to save it as a .</a:t>
            </a:r>
            <a:r>
              <a:rPr lang="en-US" sz="2400" dirty="0" err="1"/>
              <a:t>py</a:t>
            </a:r>
            <a:r>
              <a:rPr lang="en-US" sz="2400" dirty="0"/>
              <a:t> file rather than .txt. Then, run it from the command prompt:</a:t>
            </a:r>
          </a:p>
          <a:p>
            <a:pPr marL="0" indent="0">
              <a:buNone/>
            </a:pPr>
            <a:endParaRPr lang="en-US" sz="2400" dirty="0"/>
          </a:p>
          <a:p>
            <a:pPr marL="0" indent="0">
              <a:buNone/>
            </a:pPr>
            <a:r>
              <a:rPr lang="en-US" sz="2400" dirty="0"/>
              <a:t>&gt;&gt;&gt;python get-pip.py</a:t>
            </a:r>
          </a:p>
          <a:p>
            <a:pPr marL="0" indent="0">
              <a:buNone/>
            </a:pPr>
            <a:r>
              <a:rPr lang="en-US" sz="2400" dirty="0"/>
              <a:t>You possibly need an administrator command prompt to do this.</a:t>
            </a:r>
          </a:p>
          <a:p>
            <a:pPr marL="0" indent="0">
              <a:buNone/>
            </a:pPr>
            <a:endParaRPr lang="en-US" sz="2400" dirty="0"/>
          </a:p>
          <a:p>
            <a:pPr marL="0" indent="0">
              <a:buNone/>
            </a:pPr>
            <a:r>
              <a:rPr lang="en-US" sz="2400" dirty="0"/>
              <a:t>pip is already installed if you're using Python 2 &gt;=2.7.9 or Python 3 &gt;=3.4 binaries downloaded from python.org, but you'll need to upgrade pip.</a:t>
            </a:r>
            <a:endParaRPr lang="uk-UA" sz="2400" dirty="0"/>
          </a:p>
        </p:txBody>
      </p:sp>
    </p:spTree>
    <p:extLst>
      <p:ext uri="{BB962C8B-B14F-4D97-AF65-F5344CB8AC3E}">
        <p14:creationId xmlns:p14="http://schemas.microsoft.com/office/powerpoint/2010/main" val="1977463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200" y="528409"/>
            <a:ext cx="11355761" cy="525970"/>
          </a:xfrm>
        </p:spPr>
        <p:txBody>
          <a:bodyPr/>
          <a:lstStyle/>
          <a:p>
            <a:r>
              <a:rPr lang="en-US" dirty="0"/>
              <a:t>Installing Packages</a:t>
            </a:r>
            <a:endParaRPr lang="uk-UA" dirty="0"/>
          </a:p>
        </p:txBody>
      </p:sp>
      <p:sp>
        <p:nvSpPr>
          <p:cNvPr id="3" name="Content Placeholder 2"/>
          <p:cNvSpPr>
            <a:spLocks noGrp="1"/>
          </p:cNvSpPr>
          <p:nvPr>
            <p:ph sz="half" idx="10"/>
          </p:nvPr>
        </p:nvSpPr>
        <p:spPr>
          <a:xfrm>
            <a:off x="415684" y="1340590"/>
            <a:ext cx="11352277" cy="4351338"/>
          </a:xfrm>
        </p:spPr>
        <p:txBody>
          <a:bodyPr>
            <a:normAutofit fontScale="92500" lnSpcReduction="10000"/>
          </a:bodyPr>
          <a:lstStyle/>
          <a:p>
            <a:pPr marL="0" indent="0">
              <a:buNone/>
            </a:pPr>
            <a:r>
              <a:rPr lang="en-US" dirty="0"/>
              <a:t>pip supports installing from </a:t>
            </a:r>
            <a:r>
              <a:rPr lang="en-US" dirty="0" err="1"/>
              <a:t>PyPI</a:t>
            </a:r>
            <a:r>
              <a:rPr lang="en-US" dirty="0"/>
              <a:t>, version control, local projects, and directly from distribution files.</a:t>
            </a:r>
          </a:p>
          <a:p>
            <a:pPr marL="0" indent="0">
              <a:buNone/>
            </a:pPr>
            <a:endParaRPr lang="en-US" dirty="0"/>
          </a:p>
          <a:p>
            <a:pPr marL="0" indent="0">
              <a:buNone/>
            </a:pPr>
            <a:r>
              <a:rPr lang="en-US" dirty="0"/>
              <a:t>The most common scenario is to install from </a:t>
            </a:r>
            <a:r>
              <a:rPr lang="en-US" dirty="0" err="1"/>
              <a:t>PyPI</a:t>
            </a:r>
            <a:r>
              <a:rPr lang="en-US" dirty="0"/>
              <a:t> using Requirement Specifiers</a:t>
            </a:r>
          </a:p>
          <a:p>
            <a:pPr marL="0" indent="0">
              <a:buNone/>
            </a:pPr>
            <a:endParaRPr lang="en-US" dirty="0"/>
          </a:p>
          <a:p>
            <a:pPr marL="0" indent="0">
              <a:buNone/>
            </a:pPr>
            <a:r>
              <a:rPr lang="en-US" dirty="0"/>
              <a:t>$ pip install </a:t>
            </a:r>
            <a:r>
              <a:rPr lang="en-US" dirty="0" err="1"/>
              <a:t>SomePackage</a:t>
            </a:r>
            <a:r>
              <a:rPr lang="en-US" dirty="0"/>
              <a:t>			</a:t>
            </a:r>
            <a:r>
              <a:rPr lang="en-US" sz="2100" dirty="0"/>
              <a:t># latest version</a:t>
            </a:r>
          </a:p>
          <a:p>
            <a:pPr marL="0" indent="0">
              <a:buNone/>
            </a:pPr>
            <a:r>
              <a:rPr lang="en-US" dirty="0"/>
              <a:t>$ pip install </a:t>
            </a:r>
            <a:r>
              <a:rPr lang="en-US" dirty="0" err="1"/>
              <a:t>SomePackage</a:t>
            </a:r>
            <a:r>
              <a:rPr lang="en-US" dirty="0"/>
              <a:t>	==1.0.4	</a:t>
            </a:r>
            <a:r>
              <a:rPr lang="en-US" sz="2100" dirty="0"/>
              <a:t># specific version</a:t>
            </a:r>
          </a:p>
          <a:p>
            <a:pPr marL="0" indent="0">
              <a:buNone/>
            </a:pPr>
            <a:r>
              <a:rPr lang="en-US" dirty="0"/>
              <a:t>$ pip install </a:t>
            </a:r>
            <a:r>
              <a:rPr lang="en-US" dirty="0" err="1"/>
              <a:t>SomePackage</a:t>
            </a:r>
            <a:r>
              <a:rPr lang="en-US" dirty="0"/>
              <a:t>	&gt;=1.3		</a:t>
            </a:r>
            <a:r>
              <a:rPr lang="en-US" sz="2100" dirty="0"/>
              <a:t># minimum version</a:t>
            </a:r>
          </a:p>
          <a:p>
            <a:pPr marL="0" indent="0">
              <a:buNone/>
            </a:pPr>
            <a:r>
              <a:rPr lang="en-US" dirty="0"/>
              <a:t>$ pip install </a:t>
            </a:r>
            <a:r>
              <a:rPr lang="en-US" dirty="0" err="1"/>
              <a:t>SomePackage</a:t>
            </a:r>
            <a:r>
              <a:rPr lang="en-US" dirty="0"/>
              <a:t>	!=3.5		</a:t>
            </a:r>
            <a:r>
              <a:rPr lang="en-US" sz="2100" dirty="0"/>
              <a:t># Version Exclusion. Anything except version 3.5</a:t>
            </a:r>
          </a:p>
          <a:p>
            <a:pPr marL="0" indent="0">
              <a:buNone/>
            </a:pPr>
            <a:r>
              <a:rPr lang="en-US" dirty="0"/>
              <a:t>$ pip install </a:t>
            </a:r>
            <a:r>
              <a:rPr lang="en-US" dirty="0" err="1"/>
              <a:t>SomePackage</a:t>
            </a:r>
            <a:r>
              <a:rPr lang="en-US" dirty="0"/>
              <a:t>	~=2.1		</a:t>
            </a:r>
            <a:r>
              <a:rPr lang="en-US" sz="2100" dirty="0"/>
              <a:t># Compatible release. Same as &gt;= 2.1, == 2.*</a:t>
            </a:r>
            <a:endParaRPr lang="uk-UA" sz="2100" dirty="0"/>
          </a:p>
        </p:txBody>
      </p:sp>
    </p:spTree>
    <p:extLst>
      <p:ext uri="{BB962C8B-B14F-4D97-AF65-F5344CB8AC3E}">
        <p14:creationId xmlns:p14="http://schemas.microsoft.com/office/powerpoint/2010/main" val="6905297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201" y="583493"/>
            <a:ext cx="11355761" cy="525970"/>
          </a:xfrm>
        </p:spPr>
        <p:txBody>
          <a:bodyPr/>
          <a:lstStyle/>
          <a:p>
            <a:r>
              <a:rPr lang="en-US" dirty="0"/>
              <a:t>Requirements files</a:t>
            </a:r>
            <a:endParaRPr lang="uk-UA" dirty="0"/>
          </a:p>
        </p:txBody>
      </p:sp>
      <p:sp>
        <p:nvSpPr>
          <p:cNvPr id="3" name="Content Placeholder 2"/>
          <p:cNvSpPr>
            <a:spLocks noGrp="1"/>
          </p:cNvSpPr>
          <p:nvPr>
            <p:ph sz="half" idx="10"/>
          </p:nvPr>
        </p:nvSpPr>
        <p:spPr>
          <a:xfrm>
            <a:off x="412201" y="1527876"/>
            <a:ext cx="5001047" cy="4351338"/>
          </a:xfrm>
        </p:spPr>
        <p:txBody>
          <a:bodyPr/>
          <a:lstStyle/>
          <a:p>
            <a:pPr marL="0" indent="0">
              <a:buNone/>
            </a:pPr>
            <a:r>
              <a:rPr lang="en-US" dirty="0"/>
              <a:t>Logically, a Requirements file is just a list of pip install arguments placed in a file. Note that you should not rely on the items in the file being installed by pip in any particular order.</a:t>
            </a:r>
          </a:p>
          <a:p>
            <a:endParaRPr lang="en-US" dirty="0"/>
          </a:p>
          <a:p>
            <a:pPr marL="0" indent="0">
              <a:buNone/>
            </a:pPr>
            <a:r>
              <a:rPr lang="en-US" dirty="0"/>
              <a:t>pip freeze &gt; requirements.txt</a:t>
            </a:r>
          </a:p>
          <a:p>
            <a:pPr marL="0" indent="0">
              <a:buNone/>
            </a:pPr>
            <a:r>
              <a:rPr lang="en-US" dirty="0"/>
              <a:t>pip install -r requirements.txt</a:t>
            </a:r>
          </a:p>
        </p:txBody>
      </p:sp>
      <p:sp>
        <p:nvSpPr>
          <p:cNvPr id="5" name="Content Placeholder 2"/>
          <p:cNvSpPr txBox="1">
            <a:spLocks/>
          </p:cNvSpPr>
          <p:nvPr/>
        </p:nvSpPr>
        <p:spPr>
          <a:xfrm>
            <a:off x="5413248" y="690594"/>
            <a:ext cx="6232795" cy="5401734"/>
          </a:xfrm>
          <a:prstGeom prst="rect">
            <a:avLst/>
          </a:prstGeom>
        </p:spPr>
        <p:txBody>
          <a:bodyPr vert="horz" lIns="91440" tIns="45720" rIns="91440" bIns="45720" rtlCol="0">
            <a:noAutofit/>
          </a:bodyPr>
          <a:lstStyle>
            <a:lvl1pPr marL="228584" indent="-228584" algn="l" defTabSz="914332"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750" indent="-228584" algn="l" defTabSz="914332"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2914" indent="-228584" algn="l" defTabSz="914332"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080" indent="-228584" algn="l" defTabSz="914332"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247" indent="-228584" algn="l" defTabSz="914332"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 Requirements without Version Specifiers ######</a:t>
            </a:r>
          </a:p>
          <a:p>
            <a:pPr marL="0" indent="0">
              <a:buNone/>
            </a:pPr>
            <a:r>
              <a:rPr lang="en-US" sz="1200" dirty="0"/>
              <a:t>nose</a:t>
            </a:r>
          </a:p>
          <a:p>
            <a:pPr marL="0" indent="0">
              <a:buNone/>
            </a:pPr>
            <a:r>
              <a:rPr lang="en-US" sz="1200" dirty="0"/>
              <a:t>nose-</a:t>
            </a:r>
            <a:r>
              <a:rPr lang="en-US" sz="1200" dirty="0" err="1"/>
              <a:t>cov</a:t>
            </a:r>
            <a:endParaRPr lang="en-US" sz="1200" dirty="0"/>
          </a:p>
          <a:p>
            <a:pPr marL="0" indent="0">
              <a:buNone/>
            </a:pPr>
            <a:r>
              <a:rPr lang="en-US" sz="1200" dirty="0"/>
              <a:t>beautifulsoup4</a:t>
            </a:r>
          </a:p>
          <a:p>
            <a:pPr marL="0" indent="0">
              <a:buNone/>
            </a:pPr>
            <a:r>
              <a:rPr lang="en-US" sz="1200" dirty="0"/>
              <a:t>###### Requirements with Version Specifiers ######</a:t>
            </a:r>
          </a:p>
          <a:p>
            <a:pPr marL="0" indent="0">
              <a:buNone/>
            </a:pPr>
            <a:r>
              <a:rPr lang="en-US" sz="1200" dirty="0" err="1"/>
              <a:t>docopt</a:t>
            </a:r>
            <a:r>
              <a:rPr lang="en-US" sz="1200" dirty="0"/>
              <a:t> == 0.6.1             # Version Matching. Must be version 0.6.1</a:t>
            </a:r>
          </a:p>
          <a:p>
            <a:pPr marL="0" indent="0">
              <a:buNone/>
            </a:pPr>
            <a:r>
              <a:rPr lang="en-US" sz="1200" dirty="0"/>
              <a:t>keyring &gt;= 4.1.1            # Minimum version 4.1.1</a:t>
            </a:r>
          </a:p>
          <a:p>
            <a:pPr marL="0" indent="0">
              <a:buNone/>
            </a:pPr>
            <a:r>
              <a:rPr lang="en-US" sz="1200" dirty="0"/>
              <a:t>coverage != 3.5             # Version Exclusion. Anything except version 3.5</a:t>
            </a:r>
          </a:p>
          <a:p>
            <a:pPr marL="0" indent="0">
              <a:buNone/>
            </a:pPr>
            <a:r>
              <a:rPr lang="en-US" sz="1200" dirty="0" err="1"/>
              <a:t>Mopidy-Dirble</a:t>
            </a:r>
            <a:r>
              <a:rPr lang="en-US" sz="1200" dirty="0"/>
              <a:t> ~= 1.1        # Compatible release. Same as &gt;= 1.1, == 1.*</a:t>
            </a:r>
          </a:p>
          <a:p>
            <a:pPr marL="0" indent="0">
              <a:buNone/>
            </a:pPr>
            <a:r>
              <a:rPr lang="en-US" sz="1200" dirty="0"/>
              <a:t>###### Refer to other requirements files ######</a:t>
            </a:r>
          </a:p>
          <a:p>
            <a:pPr marL="0" indent="0">
              <a:buNone/>
            </a:pPr>
            <a:r>
              <a:rPr lang="en-US" sz="1200" dirty="0"/>
              <a:t>-r other-requirements.txt</a:t>
            </a:r>
          </a:p>
          <a:p>
            <a:pPr marL="0" indent="0">
              <a:buNone/>
            </a:pPr>
            <a:r>
              <a:rPr lang="en-US" sz="1200" dirty="0"/>
              <a:t>###### A particular file ######</a:t>
            </a:r>
          </a:p>
          <a:p>
            <a:pPr marL="0" indent="0">
              <a:buNone/>
            </a:pPr>
            <a:r>
              <a:rPr lang="en-US" sz="1200" dirty="0"/>
              <a:t>./downloads/numpy-1.9.2-cp34-none-win32.whl</a:t>
            </a:r>
          </a:p>
          <a:p>
            <a:pPr marL="0" indent="0">
              <a:buNone/>
            </a:pPr>
            <a:r>
              <a:rPr lang="en-US" sz="1200" dirty="0"/>
              <a:t>http://wxpython.org/Phoenix/snapshot-builds/wxPython_Phoenix-3.0.3.dev1820+49a8884-cp34-none-win_amd64.whl</a:t>
            </a:r>
          </a:p>
          <a:p>
            <a:pPr marL="0" indent="0">
              <a:buNone/>
            </a:pPr>
            <a:r>
              <a:rPr lang="en-US" sz="1200" dirty="0"/>
              <a:t>###### Additional Requirements without Version Specifiers ######</a:t>
            </a:r>
          </a:p>
          <a:p>
            <a:pPr marL="0" indent="0">
              <a:buNone/>
            </a:pPr>
            <a:r>
              <a:rPr lang="en-US" sz="1200" dirty="0"/>
              <a:t>#   Same as 1st section, just here to show that you can put things in any order.</a:t>
            </a:r>
          </a:p>
          <a:p>
            <a:pPr marL="0" indent="0">
              <a:buNone/>
            </a:pPr>
            <a:r>
              <a:rPr lang="en-US" sz="1200" dirty="0"/>
              <a:t>rejected</a:t>
            </a:r>
          </a:p>
          <a:p>
            <a:pPr marL="0" indent="0">
              <a:buNone/>
            </a:pPr>
            <a:r>
              <a:rPr lang="en-US" sz="1200" dirty="0"/>
              <a:t>green</a:t>
            </a:r>
          </a:p>
        </p:txBody>
      </p:sp>
    </p:spTree>
    <p:extLst>
      <p:ext uri="{BB962C8B-B14F-4D97-AF65-F5344CB8AC3E}">
        <p14:creationId xmlns:p14="http://schemas.microsoft.com/office/powerpoint/2010/main" val="9717551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320" y="627560"/>
            <a:ext cx="11355761" cy="525970"/>
          </a:xfrm>
        </p:spPr>
        <p:txBody>
          <a:bodyPr/>
          <a:lstStyle/>
          <a:p>
            <a:r>
              <a:rPr lang="en-US" dirty="0"/>
              <a:t>Pip commands</a:t>
            </a:r>
            <a:endParaRPr lang="uk-UA" dirty="0"/>
          </a:p>
        </p:txBody>
      </p:sp>
      <p:sp>
        <p:nvSpPr>
          <p:cNvPr id="3" name="Content Placeholder 2"/>
          <p:cNvSpPr>
            <a:spLocks noGrp="1"/>
          </p:cNvSpPr>
          <p:nvPr>
            <p:ph sz="half" idx="10"/>
          </p:nvPr>
        </p:nvSpPr>
        <p:spPr>
          <a:xfrm>
            <a:off x="492804" y="1472792"/>
            <a:ext cx="11352277" cy="4351338"/>
          </a:xfrm>
        </p:spPr>
        <p:txBody>
          <a:bodyPr>
            <a:normAutofit fontScale="85000" lnSpcReduction="20000"/>
          </a:bodyPr>
          <a:lstStyle/>
          <a:p>
            <a:r>
              <a:rPr lang="en-US" dirty="0"/>
              <a:t>install		Install packages.</a:t>
            </a:r>
          </a:p>
          <a:p>
            <a:r>
              <a:rPr lang="en-US" dirty="0"/>
              <a:t>download		Download packages.</a:t>
            </a:r>
          </a:p>
          <a:p>
            <a:r>
              <a:rPr lang="en-US" dirty="0"/>
              <a:t>uninstall		Uninstall packages.</a:t>
            </a:r>
          </a:p>
          <a:p>
            <a:r>
              <a:rPr lang="en-US" dirty="0"/>
              <a:t>freeze		Output installed packages in requirements format.</a:t>
            </a:r>
          </a:p>
          <a:p>
            <a:r>
              <a:rPr lang="en-US" dirty="0"/>
              <a:t>list			List installed packages.</a:t>
            </a:r>
          </a:p>
          <a:p>
            <a:r>
              <a:rPr lang="en-US" dirty="0"/>
              <a:t>show		Show information about installed packages.</a:t>
            </a:r>
          </a:p>
          <a:p>
            <a:r>
              <a:rPr lang="en-US" dirty="0"/>
              <a:t>search		Search </a:t>
            </a:r>
            <a:r>
              <a:rPr lang="en-US" dirty="0" err="1"/>
              <a:t>PyPI</a:t>
            </a:r>
            <a:r>
              <a:rPr lang="en-US" dirty="0"/>
              <a:t> for packages.</a:t>
            </a:r>
          </a:p>
          <a:p>
            <a:r>
              <a:rPr lang="en-US" dirty="0"/>
              <a:t>wheel		Build wheels from your requirements.</a:t>
            </a:r>
          </a:p>
          <a:p>
            <a:r>
              <a:rPr lang="en-US" dirty="0"/>
              <a:t>hash			Compute hashes of package archives.</a:t>
            </a:r>
          </a:p>
          <a:p>
            <a:r>
              <a:rPr lang="en-US" dirty="0"/>
              <a:t>completion		A helper command used for command completion</a:t>
            </a:r>
          </a:p>
          <a:p>
            <a:r>
              <a:rPr lang="en-US" dirty="0"/>
              <a:t>help	Show 		help for commands.</a:t>
            </a:r>
            <a:endParaRPr lang="uk-UA" dirty="0"/>
          </a:p>
        </p:txBody>
      </p:sp>
    </p:spTree>
    <p:extLst>
      <p:ext uri="{BB962C8B-B14F-4D97-AF65-F5344CB8AC3E}">
        <p14:creationId xmlns:p14="http://schemas.microsoft.com/office/powerpoint/2010/main" val="11658633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endParaRPr lang="uk-UA"/>
          </a:p>
        </p:txBody>
      </p:sp>
      <p:sp>
        <p:nvSpPr>
          <p:cNvPr id="4" name="Title 3"/>
          <p:cNvSpPr>
            <a:spLocks noGrp="1"/>
          </p:cNvSpPr>
          <p:nvPr>
            <p:ph type="ctrTitle"/>
          </p:nvPr>
        </p:nvSpPr>
        <p:spPr/>
        <p:txBody>
          <a:bodyPr>
            <a:normAutofit fontScale="90000"/>
          </a:bodyPr>
          <a:lstStyle/>
          <a:p>
            <a:r>
              <a:rPr lang="en-US" dirty="0"/>
              <a:t>virtual </a:t>
            </a:r>
            <a:r>
              <a:rPr lang="en-US" dirty="0" err="1"/>
              <a:t>envirounments</a:t>
            </a:r>
            <a:endParaRPr lang="uk-UA" dirty="0"/>
          </a:p>
        </p:txBody>
      </p:sp>
    </p:spTree>
    <p:extLst>
      <p:ext uri="{BB962C8B-B14F-4D97-AF65-F5344CB8AC3E}">
        <p14:creationId xmlns:p14="http://schemas.microsoft.com/office/powerpoint/2010/main" val="31437173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200" y="583493"/>
            <a:ext cx="11355761" cy="525970"/>
          </a:xfrm>
        </p:spPr>
        <p:txBody>
          <a:bodyPr/>
          <a:lstStyle/>
          <a:p>
            <a:r>
              <a:rPr lang="en-US" dirty="0"/>
              <a:t>Understanding Virtual Environments</a:t>
            </a:r>
            <a:endParaRPr lang="uk-UA" dirty="0"/>
          </a:p>
        </p:txBody>
      </p:sp>
      <p:sp>
        <p:nvSpPr>
          <p:cNvPr id="3" name="Content Placeholder 2"/>
          <p:cNvSpPr>
            <a:spLocks noGrp="1"/>
          </p:cNvSpPr>
          <p:nvPr>
            <p:ph sz="half" idx="10"/>
          </p:nvPr>
        </p:nvSpPr>
        <p:spPr>
          <a:xfrm>
            <a:off x="415684" y="1373640"/>
            <a:ext cx="11352277" cy="4351338"/>
          </a:xfrm>
        </p:spPr>
        <p:txBody>
          <a:bodyPr>
            <a:normAutofit/>
          </a:bodyPr>
          <a:lstStyle/>
          <a:p>
            <a:r>
              <a:rPr lang="en-US" dirty="0"/>
              <a:t>“</a:t>
            </a:r>
            <a:r>
              <a:rPr lang="en-US" b="1" dirty="0"/>
              <a:t>virtualenv</a:t>
            </a:r>
            <a:r>
              <a:rPr lang="en-US" dirty="0"/>
              <a:t>” creates an isolated Python environment in a directory structure which contains the “site-packages” directory. When we activate the virtual environment and install packages, the packages are placed in the virtual environment's “site-packages” directory instead of Python Installation's site-packages directory.</a:t>
            </a:r>
          </a:p>
          <a:p>
            <a:endParaRPr lang="en-US" dirty="0"/>
          </a:p>
          <a:p>
            <a:pPr marL="0" indent="0">
              <a:buNone/>
            </a:pPr>
            <a:r>
              <a:rPr lang="en-US" dirty="0"/>
              <a:t>Install virtualenv using pip.</a:t>
            </a:r>
          </a:p>
          <a:p>
            <a:pPr marL="0" indent="0">
              <a:buNone/>
            </a:pPr>
            <a:r>
              <a:rPr lang="en-US" dirty="0"/>
              <a:t>pip install virtualenv</a:t>
            </a:r>
            <a:endParaRPr lang="uk-UA" dirty="0"/>
          </a:p>
        </p:txBody>
      </p:sp>
    </p:spTree>
    <p:extLst>
      <p:ext uri="{BB962C8B-B14F-4D97-AF65-F5344CB8AC3E}">
        <p14:creationId xmlns:p14="http://schemas.microsoft.com/office/powerpoint/2010/main" val="19503733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200" y="616544"/>
            <a:ext cx="11355761" cy="525970"/>
          </a:xfrm>
        </p:spPr>
        <p:txBody>
          <a:bodyPr/>
          <a:lstStyle/>
          <a:p>
            <a:r>
              <a:rPr lang="en-US" dirty="0"/>
              <a:t>Usage</a:t>
            </a:r>
            <a:endParaRPr lang="uk-UA" dirty="0"/>
          </a:p>
        </p:txBody>
      </p:sp>
      <p:sp>
        <p:nvSpPr>
          <p:cNvPr id="3" name="Content Placeholder 2"/>
          <p:cNvSpPr>
            <a:spLocks noGrp="1"/>
          </p:cNvSpPr>
          <p:nvPr>
            <p:ph sz="half" idx="10"/>
          </p:nvPr>
        </p:nvSpPr>
        <p:spPr>
          <a:xfrm>
            <a:off x="415684" y="1406691"/>
            <a:ext cx="11352277" cy="4351338"/>
          </a:xfrm>
        </p:spPr>
        <p:txBody>
          <a:bodyPr>
            <a:normAutofit/>
          </a:bodyPr>
          <a:lstStyle/>
          <a:p>
            <a:pPr marL="0" indent="0">
              <a:buNone/>
            </a:pPr>
            <a:r>
              <a:rPr lang="en-US" sz="1800" dirty="0"/>
              <a:t>Virtualenv has one basic command:</a:t>
            </a:r>
          </a:p>
          <a:p>
            <a:pPr marL="0" indent="0">
              <a:buNone/>
            </a:pPr>
            <a:endParaRPr lang="en-US" sz="1800" dirty="0"/>
          </a:p>
          <a:p>
            <a:pPr marL="0" indent="0">
              <a:buNone/>
            </a:pPr>
            <a:r>
              <a:rPr lang="en-US" sz="1800" dirty="0"/>
              <a:t>$ virtualenv ENV</a:t>
            </a:r>
          </a:p>
          <a:p>
            <a:pPr marL="0" indent="0">
              <a:buNone/>
            </a:pPr>
            <a:r>
              <a:rPr lang="en-US" sz="1800" dirty="0"/>
              <a:t>Where </a:t>
            </a:r>
            <a:r>
              <a:rPr lang="en-US" sz="1800" b="1" dirty="0"/>
              <a:t>ENV</a:t>
            </a:r>
            <a:r>
              <a:rPr lang="en-US" sz="1800" dirty="0"/>
              <a:t> is a directory to place the new virtual environment. It has a number of usual effects (modifiable by many Options):</a:t>
            </a:r>
          </a:p>
          <a:p>
            <a:pPr lvl="1"/>
            <a:r>
              <a:rPr lang="en-US" sz="1800" b="1" dirty="0"/>
              <a:t>ENV/lib/</a:t>
            </a:r>
            <a:r>
              <a:rPr lang="en-US" sz="1800" dirty="0"/>
              <a:t> and </a:t>
            </a:r>
            <a:r>
              <a:rPr lang="en-US" sz="1800" b="1" dirty="0"/>
              <a:t>ENV/include/</a:t>
            </a:r>
            <a:r>
              <a:rPr lang="en-US" sz="1800" dirty="0"/>
              <a:t> are created, containing supporting library files for a new virtualenv python. Packages installed in this environment will live under </a:t>
            </a:r>
            <a:r>
              <a:rPr lang="en-US" sz="1800" b="1" dirty="0"/>
              <a:t>ENV/lib/</a:t>
            </a:r>
            <a:r>
              <a:rPr lang="en-US" sz="1800" b="1" dirty="0" err="1"/>
              <a:t>pythonX.X</a:t>
            </a:r>
            <a:r>
              <a:rPr lang="en-US" sz="1800" b="1" dirty="0"/>
              <a:t>/site-packages/</a:t>
            </a:r>
            <a:r>
              <a:rPr lang="en-US" sz="1800" dirty="0"/>
              <a:t>.</a:t>
            </a:r>
          </a:p>
          <a:p>
            <a:pPr lvl="1"/>
            <a:r>
              <a:rPr lang="en-US" sz="1800" b="1" dirty="0"/>
              <a:t>ENV/bin</a:t>
            </a:r>
            <a:r>
              <a:rPr lang="en-US" sz="1800" dirty="0"/>
              <a:t> is created, where executables live - noticeably a new python. Thus running a script with #! </a:t>
            </a:r>
            <a:r>
              <a:rPr lang="en-US" sz="1800" b="1" dirty="0"/>
              <a:t>/path/to/ENV/bin/python</a:t>
            </a:r>
            <a:r>
              <a:rPr lang="en-US" sz="1800" dirty="0"/>
              <a:t> would run that script under this virtualenv’s python.</a:t>
            </a:r>
          </a:p>
          <a:p>
            <a:pPr lvl="1"/>
            <a:r>
              <a:rPr lang="en-US" sz="1800" dirty="0"/>
              <a:t>The crucial packages pip and </a:t>
            </a:r>
            <a:r>
              <a:rPr lang="en-US" sz="1800" dirty="0" err="1"/>
              <a:t>setuptools</a:t>
            </a:r>
            <a:r>
              <a:rPr lang="en-US" sz="1800" dirty="0"/>
              <a:t> are installed, which allow other packages to be easily installed to the environment. This associated pip can be run from </a:t>
            </a:r>
            <a:r>
              <a:rPr lang="en-US" sz="1800" b="1" dirty="0"/>
              <a:t>ENV/bin/pip</a:t>
            </a:r>
            <a:r>
              <a:rPr lang="en-US" sz="1800" dirty="0"/>
              <a:t>.</a:t>
            </a:r>
          </a:p>
          <a:p>
            <a:endParaRPr lang="en-US" sz="1800" dirty="0"/>
          </a:p>
          <a:p>
            <a:pPr marL="0" indent="0">
              <a:buNone/>
            </a:pPr>
            <a:r>
              <a:rPr lang="en-US" sz="1800" dirty="0"/>
              <a:t>The python in your new virtualenv is effectively isolated from the python that was used to create it.</a:t>
            </a:r>
            <a:endParaRPr lang="uk-UA" sz="1800" dirty="0"/>
          </a:p>
        </p:txBody>
      </p:sp>
    </p:spTree>
    <p:extLst>
      <p:ext uri="{BB962C8B-B14F-4D97-AF65-F5344CB8AC3E}">
        <p14:creationId xmlns:p14="http://schemas.microsoft.com/office/powerpoint/2010/main" val="250968097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200" y="605527"/>
            <a:ext cx="11355761" cy="525970"/>
          </a:xfrm>
        </p:spPr>
        <p:txBody>
          <a:bodyPr/>
          <a:lstStyle/>
          <a:p>
            <a:r>
              <a:rPr lang="en-US" dirty="0"/>
              <a:t>Activate/deactivate</a:t>
            </a:r>
            <a:endParaRPr lang="uk-UA" dirty="0"/>
          </a:p>
        </p:txBody>
      </p:sp>
      <p:sp>
        <p:nvSpPr>
          <p:cNvPr id="3" name="Content Placeholder 2"/>
          <p:cNvSpPr>
            <a:spLocks noGrp="1"/>
          </p:cNvSpPr>
          <p:nvPr>
            <p:ph sz="half" idx="10"/>
          </p:nvPr>
        </p:nvSpPr>
        <p:spPr>
          <a:xfrm>
            <a:off x="415684" y="1538893"/>
            <a:ext cx="11352277" cy="4351338"/>
          </a:xfrm>
        </p:spPr>
        <p:txBody>
          <a:bodyPr>
            <a:noAutofit/>
          </a:bodyPr>
          <a:lstStyle/>
          <a:p>
            <a:pPr marL="0" indent="0">
              <a:buNone/>
            </a:pPr>
            <a:r>
              <a:rPr lang="en-US" sz="1800" dirty="0"/>
              <a:t>In a newly created virtualenv there will also be a activate shell script. For Windows systems, activation scripts are provided for the Command Prompt and </a:t>
            </a:r>
            <a:r>
              <a:rPr lang="en-US" sz="1800" dirty="0" err="1"/>
              <a:t>Powershell</a:t>
            </a:r>
            <a:r>
              <a:rPr lang="en-US" sz="1800" dirty="0"/>
              <a:t>.</a:t>
            </a:r>
          </a:p>
          <a:p>
            <a:pPr marL="0" indent="0">
              <a:buNone/>
            </a:pPr>
            <a:endParaRPr lang="en-US" sz="1800" dirty="0"/>
          </a:p>
          <a:p>
            <a:pPr marL="0" indent="0">
              <a:buNone/>
            </a:pPr>
            <a:r>
              <a:rPr lang="en-US" sz="1800" dirty="0"/>
              <a:t>On </a:t>
            </a:r>
            <a:r>
              <a:rPr lang="en-US" sz="1800" dirty="0" err="1"/>
              <a:t>Posix</a:t>
            </a:r>
            <a:r>
              <a:rPr lang="en-US" sz="1800" dirty="0"/>
              <a:t> systems, this resides in /ENV/bin/, so you can run:</a:t>
            </a:r>
          </a:p>
          <a:p>
            <a:pPr marL="457166" lvl="1" indent="0">
              <a:buNone/>
            </a:pPr>
            <a:r>
              <a:rPr lang="en-US" sz="1800" b="1" dirty="0"/>
              <a:t>$ source bin/activate</a:t>
            </a:r>
          </a:p>
          <a:p>
            <a:pPr marL="0" indent="0">
              <a:buNone/>
            </a:pPr>
            <a:r>
              <a:rPr lang="en-US" sz="1800" dirty="0"/>
              <a:t>The </a:t>
            </a:r>
            <a:r>
              <a:rPr lang="en-US" sz="1800" b="1" dirty="0"/>
              <a:t>activate</a:t>
            </a:r>
            <a:r>
              <a:rPr lang="en-US" sz="1800" dirty="0"/>
              <a:t> script will also modify your shell prompt to indicate which environment is currently active. To disable this </a:t>
            </a:r>
            <a:r>
              <a:rPr lang="en-US" sz="1800" dirty="0" err="1"/>
              <a:t>behaviour</a:t>
            </a:r>
            <a:r>
              <a:rPr lang="en-US" sz="1800" dirty="0"/>
              <a:t>, see </a:t>
            </a:r>
            <a:r>
              <a:rPr lang="en-US" sz="1800" i="1" dirty="0"/>
              <a:t>VIRTUAL_ENV_DISABLE_PROMPT</a:t>
            </a:r>
            <a:r>
              <a:rPr lang="en-US" sz="1800" dirty="0"/>
              <a:t>.</a:t>
            </a:r>
          </a:p>
          <a:p>
            <a:pPr marL="0" indent="0">
              <a:buNone/>
            </a:pPr>
            <a:r>
              <a:rPr lang="en-US" sz="1800" dirty="0"/>
              <a:t>To undo these changes to your path (and prompt), just run:</a:t>
            </a:r>
          </a:p>
          <a:p>
            <a:pPr marL="457166" lvl="1" indent="0">
              <a:buNone/>
            </a:pPr>
            <a:r>
              <a:rPr lang="en-US" sz="1800" b="1" dirty="0"/>
              <a:t>$ deactivate</a:t>
            </a:r>
          </a:p>
          <a:p>
            <a:pPr marL="457166" lvl="1" indent="0">
              <a:buNone/>
            </a:pPr>
            <a:endParaRPr lang="en-US" sz="1800" dirty="0"/>
          </a:p>
          <a:p>
            <a:pPr marL="0" indent="0">
              <a:buNone/>
            </a:pPr>
            <a:r>
              <a:rPr lang="en-US" sz="2200" dirty="0"/>
              <a:t>On Windows, the equivalent activate script is in the Scripts folder.</a:t>
            </a:r>
          </a:p>
          <a:p>
            <a:pPr marL="0" indent="0">
              <a:buNone/>
            </a:pPr>
            <a:r>
              <a:rPr lang="en-US" sz="2200" dirty="0"/>
              <a:t>.\EVN\scripts\activate</a:t>
            </a:r>
          </a:p>
          <a:p>
            <a:pPr marL="0" indent="0">
              <a:buNone/>
            </a:pPr>
            <a:endParaRPr lang="uk-UA" sz="2200" dirty="0"/>
          </a:p>
        </p:txBody>
      </p:sp>
    </p:spTree>
    <p:extLst>
      <p:ext uri="{BB962C8B-B14F-4D97-AF65-F5344CB8AC3E}">
        <p14:creationId xmlns:p14="http://schemas.microsoft.com/office/powerpoint/2010/main" val="1576227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200" y="759763"/>
            <a:ext cx="11355761" cy="525970"/>
          </a:xfrm>
        </p:spPr>
        <p:txBody>
          <a:bodyPr/>
          <a:lstStyle/>
          <a:p>
            <a:r>
              <a:rPr lang="en-US" dirty="0" smtClean="0"/>
              <a:t>Task1</a:t>
            </a:r>
            <a:endParaRPr lang="uk-UA" dirty="0"/>
          </a:p>
        </p:txBody>
      </p:sp>
      <p:sp>
        <p:nvSpPr>
          <p:cNvPr id="3" name="Content Placeholder 2"/>
          <p:cNvSpPr>
            <a:spLocks noGrp="1"/>
          </p:cNvSpPr>
          <p:nvPr>
            <p:ph sz="half" idx="10"/>
          </p:nvPr>
        </p:nvSpPr>
        <p:spPr>
          <a:xfrm>
            <a:off x="415684" y="1549909"/>
            <a:ext cx="11352277" cy="4351338"/>
          </a:xfrm>
        </p:spPr>
        <p:txBody>
          <a:bodyPr>
            <a:normAutofit fontScale="92500" lnSpcReduction="10000"/>
          </a:bodyPr>
          <a:lstStyle/>
          <a:p>
            <a:pPr marL="0" indent="0">
              <a:buNone/>
            </a:pPr>
            <a:r>
              <a:rPr lang="uk-UA" dirty="0" smtClean="0"/>
              <a:t>Створіть </a:t>
            </a:r>
            <a:r>
              <a:rPr lang="uk-UA" dirty="0" err="1" smtClean="0"/>
              <a:t>скрипт</a:t>
            </a:r>
            <a:r>
              <a:rPr lang="en-US" dirty="0"/>
              <a:t>,</a:t>
            </a:r>
            <a:r>
              <a:rPr lang="en-US" dirty="0" smtClean="0"/>
              <a:t> </a:t>
            </a:r>
            <a:r>
              <a:rPr lang="uk-UA" dirty="0"/>
              <a:t>який би запитував у користувача:</a:t>
            </a:r>
          </a:p>
          <a:p>
            <a:pPr marL="0" indent="0">
              <a:buNone/>
            </a:pPr>
            <a:r>
              <a:rPr lang="uk-UA" dirty="0"/>
              <a:t>Його ім'я: "</a:t>
            </a:r>
            <a:r>
              <a:rPr lang="en-US" dirty="0"/>
              <a:t>What is your name?"</a:t>
            </a:r>
          </a:p>
          <a:p>
            <a:pPr marL="0" indent="0">
              <a:buNone/>
            </a:pPr>
            <a:r>
              <a:rPr lang="uk-UA" dirty="0"/>
              <a:t>Вік: "</a:t>
            </a:r>
            <a:r>
              <a:rPr lang="en-US" dirty="0"/>
              <a:t>How old are you?"</a:t>
            </a:r>
          </a:p>
          <a:p>
            <a:pPr marL="0" indent="0">
              <a:buNone/>
            </a:pPr>
            <a:r>
              <a:rPr lang="uk-UA" dirty="0"/>
              <a:t>Місце проживання: "</a:t>
            </a:r>
            <a:r>
              <a:rPr lang="en-US" dirty="0"/>
              <a:t>Where </a:t>
            </a:r>
            <a:r>
              <a:rPr lang="en-US" dirty="0" smtClean="0"/>
              <a:t>do </a:t>
            </a:r>
            <a:r>
              <a:rPr lang="en-US" dirty="0"/>
              <a:t>you live?"</a:t>
            </a:r>
          </a:p>
          <a:p>
            <a:pPr marL="0" indent="0">
              <a:buNone/>
            </a:pPr>
            <a:r>
              <a:rPr lang="uk-UA" dirty="0"/>
              <a:t>А потім </a:t>
            </a:r>
            <a:r>
              <a:rPr lang="uk-UA" dirty="0" smtClean="0"/>
              <a:t>виводив наступні рядки</a:t>
            </a:r>
            <a:endParaRPr lang="uk-UA" dirty="0"/>
          </a:p>
          <a:p>
            <a:pPr marL="0" indent="0">
              <a:buNone/>
            </a:pPr>
            <a:r>
              <a:rPr lang="uk-UA" dirty="0" smtClean="0"/>
              <a:t>“</a:t>
            </a:r>
            <a:r>
              <a:rPr lang="en-US" dirty="0" smtClean="0"/>
              <a:t>Hello,</a:t>
            </a:r>
            <a:r>
              <a:rPr lang="en-US" dirty="0"/>
              <a:t> </a:t>
            </a:r>
            <a:r>
              <a:rPr lang="uk-UA" i="1" dirty="0" smtClean="0"/>
              <a:t>ім'я</a:t>
            </a:r>
            <a:r>
              <a:rPr lang="en-US" i="1" dirty="0" smtClean="0"/>
              <a:t>!</a:t>
            </a:r>
            <a:r>
              <a:rPr lang="uk-UA" dirty="0" smtClean="0"/>
              <a:t>"</a:t>
            </a:r>
            <a:endParaRPr lang="uk-UA" dirty="0"/>
          </a:p>
          <a:p>
            <a:pPr marL="0" indent="0">
              <a:buNone/>
            </a:pPr>
            <a:r>
              <a:rPr lang="uk-UA" dirty="0" smtClean="0"/>
              <a:t>“</a:t>
            </a:r>
            <a:r>
              <a:rPr lang="en-US" dirty="0" smtClean="0"/>
              <a:t>Your age is</a:t>
            </a:r>
            <a:r>
              <a:rPr lang="en-US" dirty="0"/>
              <a:t> </a:t>
            </a:r>
            <a:r>
              <a:rPr lang="uk-UA" i="1" dirty="0"/>
              <a:t>вік</a:t>
            </a:r>
            <a:r>
              <a:rPr lang="uk-UA" dirty="0"/>
              <a:t>"</a:t>
            </a:r>
          </a:p>
          <a:p>
            <a:pPr marL="0" indent="0">
              <a:buNone/>
            </a:pPr>
            <a:r>
              <a:rPr lang="uk-UA" dirty="0" smtClean="0"/>
              <a:t>“</a:t>
            </a:r>
            <a:r>
              <a:rPr lang="en-US" dirty="0" smtClean="0"/>
              <a:t>You </a:t>
            </a:r>
            <a:r>
              <a:rPr lang="en-US" dirty="0"/>
              <a:t>live in </a:t>
            </a:r>
            <a:r>
              <a:rPr lang="uk-UA" i="1" dirty="0"/>
              <a:t>місце проживання</a:t>
            </a:r>
            <a:r>
              <a:rPr lang="uk-UA" dirty="0"/>
              <a:t>"</a:t>
            </a:r>
          </a:p>
          <a:p>
            <a:pPr marL="0" indent="0">
              <a:buNone/>
            </a:pPr>
            <a:r>
              <a:rPr lang="uk-UA" dirty="0"/>
              <a:t>(замість слів </a:t>
            </a:r>
            <a:r>
              <a:rPr lang="uk-UA" i="1" dirty="0"/>
              <a:t>ім'я, вік, місце проживання</a:t>
            </a:r>
            <a:r>
              <a:rPr lang="uk-UA" dirty="0"/>
              <a:t> повинні бути відповідні дані, що введені користувачем).</a:t>
            </a:r>
          </a:p>
          <a:p>
            <a:endParaRPr lang="uk-UA" dirty="0"/>
          </a:p>
        </p:txBody>
      </p:sp>
    </p:spTree>
    <p:extLst>
      <p:ext uri="{BB962C8B-B14F-4D97-AF65-F5344CB8AC3E}">
        <p14:creationId xmlns:p14="http://schemas.microsoft.com/office/powerpoint/2010/main" val="33677041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dirty="0"/>
              <a:t>Python </a:t>
            </a:r>
            <a:r>
              <a:rPr lang="en-US" dirty="0" smtClean="0"/>
              <a:t>features</a:t>
            </a:r>
            <a:endParaRPr lang="en-US" altLang="en-US" dirty="0"/>
          </a:p>
        </p:txBody>
      </p:sp>
      <p:sp>
        <p:nvSpPr>
          <p:cNvPr id="14339" name="Text Placeholder 1"/>
          <p:cNvSpPr>
            <a:spLocks noGrp="1"/>
          </p:cNvSpPr>
          <p:nvPr>
            <p:ph type="body" sz="quarter" idx="10"/>
          </p:nvPr>
        </p:nvSpPr>
        <p:spPr>
          <a:xfrm>
            <a:off x="205832" y="1299590"/>
            <a:ext cx="11722646" cy="4391025"/>
          </a:xfrm>
        </p:spPr>
        <p:txBody>
          <a:bodyPr/>
          <a:lstStyle/>
          <a:p>
            <a:pPr>
              <a:buNone/>
            </a:pPr>
            <a:r>
              <a:rPr lang="en-US" b="1" dirty="0" smtClean="0"/>
              <a:t>    Python </a:t>
            </a:r>
            <a:r>
              <a:rPr lang="en-US" dirty="0"/>
              <a:t>is an </a:t>
            </a:r>
            <a:r>
              <a:rPr lang="en-US" b="1" dirty="0"/>
              <a:t>interpreted</a:t>
            </a:r>
            <a:r>
              <a:rPr lang="en-US" dirty="0"/>
              <a:t>, </a:t>
            </a:r>
            <a:r>
              <a:rPr lang="en-US" b="1" dirty="0"/>
              <a:t>interactive</a:t>
            </a:r>
            <a:r>
              <a:rPr lang="en-US" dirty="0"/>
              <a:t>, </a:t>
            </a:r>
            <a:r>
              <a:rPr lang="en-US" b="1" dirty="0"/>
              <a:t>object</a:t>
            </a:r>
            <a:r>
              <a:rPr lang="en-US" dirty="0"/>
              <a:t>-</a:t>
            </a:r>
            <a:r>
              <a:rPr lang="en-US" b="1" dirty="0"/>
              <a:t>oriented </a:t>
            </a:r>
            <a:r>
              <a:rPr lang="en-US" dirty="0"/>
              <a:t>programming language. </a:t>
            </a:r>
            <a:endParaRPr lang="en-US" dirty="0" smtClean="0"/>
          </a:p>
          <a:p>
            <a:pPr>
              <a:buNone/>
            </a:pPr>
            <a:r>
              <a:rPr lang="en-US" b="1" dirty="0" smtClean="0"/>
              <a:t>    Python</a:t>
            </a:r>
            <a:r>
              <a:rPr lang="en-US" dirty="0" smtClean="0"/>
              <a:t> </a:t>
            </a:r>
            <a:r>
              <a:rPr lang="en-US" dirty="0"/>
              <a:t>is a </a:t>
            </a:r>
            <a:r>
              <a:rPr lang="en-US" b="1" dirty="0" smtClean="0"/>
              <a:t>general-purpose</a:t>
            </a:r>
            <a:r>
              <a:rPr lang="en-US" dirty="0" smtClean="0"/>
              <a:t>, </a:t>
            </a:r>
            <a:r>
              <a:rPr lang="en-US" b="1" dirty="0"/>
              <a:t>high-level</a:t>
            </a:r>
            <a:r>
              <a:rPr lang="en-US" dirty="0"/>
              <a:t> programming language whose design </a:t>
            </a:r>
            <a:r>
              <a:rPr lang="en-US" dirty="0" smtClean="0"/>
              <a:t>philosophy emphasizes code </a:t>
            </a:r>
            <a:r>
              <a:rPr lang="en-US" dirty="0"/>
              <a:t>readability. </a:t>
            </a:r>
            <a:endParaRPr lang="en-US" dirty="0" smtClean="0"/>
          </a:p>
          <a:p>
            <a:pPr>
              <a:buNone/>
            </a:pPr>
            <a:r>
              <a:rPr lang="en-US" b="1" dirty="0" smtClean="0"/>
              <a:t>    Python </a:t>
            </a:r>
            <a:r>
              <a:rPr lang="en-US" dirty="0"/>
              <a:t>aims to combine "remarkable power with very clear syntax", </a:t>
            </a:r>
            <a:endParaRPr lang="en-US" dirty="0" smtClean="0"/>
          </a:p>
          <a:p>
            <a:pPr>
              <a:buNone/>
            </a:pPr>
            <a:r>
              <a:rPr lang="en-US" dirty="0" smtClean="0"/>
              <a:t>    and </a:t>
            </a:r>
            <a:r>
              <a:rPr lang="en-US" dirty="0"/>
              <a:t>its standard library is large and comprehensive. </a:t>
            </a:r>
            <a:endParaRPr lang="en-US" dirty="0" smtClean="0"/>
          </a:p>
          <a:p>
            <a:pPr>
              <a:buNone/>
            </a:pPr>
            <a:r>
              <a:rPr lang="en-US" dirty="0" smtClean="0"/>
              <a:t>    Its </a:t>
            </a:r>
            <a:r>
              <a:rPr lang="en-US" dirty="0"/>
              <a:t>use of indentation  for block delimiters is unusual among popular programming languages.</a:t>
            </a:r>
          </a:p>
          <a:p>
            <a:pPr marL="0" indent="0">
              <a:buNone/>
            </a:pPr>
            <a:endParaRPr lang="uk-UA" b="1" dirty="0" smtClean="0"/>
          </a:p>
          <a:p>
            <a:pPr marL="0" indent="0">
              <a:buNone/>
            </a:pPr>
            <a:r>
              <a:rPr lang="en-US" b="1" dirty="0" smtClean="0"/>
              <a:t>Python</a:t>
            </a:r>
            <a:r>
              <a:rPr lang="en-US" dirty="0" smtClean="0"/>
              <a:t> </a:t>
            </a:r>
            <a:r>
              <a:rPr lang="en-US" dirty="0"/>
              <a:t>features a </a:t>
            </a:r>
            <a:r>
              <a:rPr lang="en-US" b="1" dirty="0" smtClean="0"/>
              <a:t>dynamic type</a:t>
            </a:r>
            <a:r>
              <a:rPr lang="en-US" dirty="0"/>
              <a:t> system and automatic </a:t>
            </a:r>
            <a:r>
              <a:rPr lang="en-US" b="1" dirty="0" smtClean="0"/>
              <a:t>memory management</a:t>
            </a:r>
            <a:r>
              <a:rPr lang="en-US" dirty="0" smtClean="0"/>
              <a:t>. </a:t>
            </a:r>
            <a:r>
              <a:rPr lang="en-US" dirty="0"/>
              <a:t>It supports </a:t>
            </a:r>
            <a:r>
              <a:rPr lang="en-US" dirty="0" smtClean="0"/>
              <a:t>        multiple</a:t>
            </a:r>
            <a:r>
              <a:rPr lang="en-US" dirty="0"/>
              <a:t> </a:t>
            </a:r>
            <a:r>
              <a:rPr lang="en-US" b="1" dirty="0" smtClean="0"/>
              <a:t>programming paradigms</a:t>
            </a:r>
            <a:r>
              <a:rPr lang="en-US" dirty="0" smtClean="0"/>
              <a:t>, </a:t>
            </a:r>
            <a:r>
              <a:rPr lang="en-US" dirty="0"/>
              <a:t>including </a:t>
            </a:r>
            <a:r>
              <a:rPr lang="en-US" b="1" dirty="0"/>
              <a:t> </a:t>
            </a:r>
            <a:r>
              <a:rPr lang="en-US" b="1" dirty="0" smtClean="0"/>
              <a:t>object</a:t>
            </a:r>
            <a:r>
              <a:rPr lang="en-US" dirty="0" smtClean="0"/>
              <a:t>-</a:t>
            </a:r>
            <a:r>
              <a:rPr lang="en-US" b="1" dirty="0" smtClean="0"/>
              <a:t>oriented</a:t>
            </a:r>
            <a:r>
              <a:rPr lang="en-US" dirty="0" smtClean="0"/>
              <a:t>,</a:t>
            </a:r>
            <a:r>
              <a:rPr lang="en-US" dirty="0"/>
              <a:t> </a:t>
            </a:r>
            <a:r>
              <a:rPr lang="en-US" b="1" dirty="0" smtClean="0"/>
              <a:t>imperative</a:t>
            </a:r>
            <a:r>
              <a:rPr lang="en-US" dirty="0" smtClean="0"/>
              <a:t>,</a:t>
            </a:r>
            <a:r>
              <a:rPr lang="en-US" dirty="0"/>
              <a:t> </a:t>
            </a:r>
            <a:r>
              <a:rPr lang="en-US" b="1" dirty="0" smtClean="0"/>
              <a:t>functional</a:t>
            </a:r>
            <a:r>
              <a:rPr lang="en-US" b="1" dirty="0"/>
              <a:t> </a:t>
            </a:r>
            <a:r>
              <a:rPr lang="en-US" dirty="0"/>
              <a:t>and </a:t>
            </a:r>
            <a:r>
              <a:rPr lang="en-US" b="1" dirty="0" smtClean="0"/>
              <a:t>procedural</a:t>
            </a:r>
            <a:r>
              <a:rPr lang="en-US" dirty="0" smtClean="0"/>
              <a:t>, </a:t>
            </a:r>
            <a:r>
              <a:rPr lang="en-US" dirty="0"/>
              <a:t>and has a large and comprehensive </a:t>
            </a:r>
            <a:r>
              <a:rPr lang="en-US" b="1" dirty="0" smtClean="0"/>
              <a:t>standard library</a:t>
            </a:r>
            <a:r>
              <a:rPr lang="en-US" dirty="0" smtClean="0"/>
              <a:t>.</a:t>
            </a:r>
            <a:endParaRPr lang="en-US" dirty="0"/>
          </a:p>
          <a:p>
            <a:pPr>
              <a:buNone/>
            </a:pPr>
            <a:endParaRPr lang="en-US" altLang="en-US" dirty="0"/>
          </a:p>
        </p:txBody>
      </p:sp>
    </p:spTree>
    <p:extLst>
      <p:ext uri="{BB962C8B-B14F-4D97-AF65-F5344CB8AC3E}">
        <p14:creationId xmlns:p14="http://schemas.microsoft.com/office/powerpoint/2010/main" val="414198070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371" y="660611"/>
            <a:ext cx="11355761" cy="525970"/>
          </a:xfrm>
        </p:spPr>
        <p:txBody>
          <a:bodyPr/>
          <a:lstStyle/>
          <a:p>
            <a:r>
              <a:rPr lang="en-US" dirty="0" smtClean="0"/>
              <a:t>Task2</a:t>
            </a:r>
            <a:endParaRPr lang="uk-UA" dirty="0"/>
          </a:p>
        </p:txBody>
      </p:sp>
      <p:sp>
        <p:nvSpPr>
          <p:cNvPr id="3" name="Content Placeholder 2"/>
          <p:cNvSpPr>
            <a:spLocks noGrp="1"/>
          </p:cNvSpPr>
          <p:nvPr>
            <p:ph sz="half" idx="10"/>
          </p:nvPr>
        </p:nvSpPr>
        <p:spPr>
          <a:xfrm>
            <a:off x="522371" y="1571944"/>
            <a:ext cx="11352277" cy="4351338"/>
          </a:xfrm>
        </p:spPr>
        <p:txBody>
          <a:bodyPr>
            <a:normAutofit/>
          </a:bodyPr>
          <a:lstStyle/>
          <a:p>
            <a:pPr marL="0" indent="0">
              <a:buNone/>
            </a:pPr>
            <a:r>
              <a:rPr lang="uk-UA" dirty="0"/>
              <a:t>Створіть </a:t>
            </a:r>
            <a:r>
              <a:rPr lang="uk-UA" dirty="0" err="1"/>
              <a:t>скрипт</a:t>
            </a:r>
            <a:r>
              <a:rPr lang="uk-UA" dirty="0"/>
              <a:t>, який би запитував у </a:t>
            </a:r>
            <a:r>
              <a:rPr lang="uk-UA" dirty="0" smtClean="0"/>
              <a:t>користувача</a:t>
            </a:r>
            <a:r>
              <a:rPr lang="en-US" dirty="0" smtClean="0"/>
              <a:t> </a:t>
            </a:r>
            <a:r>
              <a:rPr lang="uk-UA" dirty="0" smtClean="0"/>
              <a:t>значення змінної </a:t>
            </a:r>
            <a:r>
              <a:rPr lang="en-US" b="1" dirty="0" smtClean="0"/>
              <a:t>a</a:t>
            </a:r>
            <a:r>
              <a:rPr lang="en-US" dirty="0" smtClean="0"/>
              <a:t>, </a:t>
            </a:r>
            <a:r>
              <a:rPr lang="uk-UA" dirty="0" smtClean="0"/>
              <a:t>та змінної </a:t>
            </a:r>
            <a:r>
              <a:rPr lang="en-US" b="1" dirty="0" smtClean="0"/>
              <a:t>b</a:t>
            </a:r>
            <a:r>
              <a:rPr lang="en-US" dirty="0" smtClean="0"/>
              <a:t>, </a:t>
            </a:r>
            <a:r>
              <a:rPr lang="uk-UA" dirty="0" smtClean="0"/>
              <a:t>і після цього вивів на екран результати арифметичних операцій, над цими змінними.</a:t>
            </a:r>
            <a:br>
              <a:rPr lang="uk-UA" dirty="0" smtClean="0"/>
            </a:br>
            <a:r>
              <a:rPr lang="uk-UA" dirty="0" err="1" smtClean="0"/>
              <a:t>Пр</a:t>
            </a:r>
            <a:r>
              <a:rPr lang="en-US" dirty="0" smtClean="0"/>
              <a:t>:</a:t>
            </a:r>
            <a:br>
              <a:rPr lang="en-US" dirty="0" smtClean="0"/>
            </a:br>
            <a:r>
              <a:rPr lang="en-US" dirty="0" smtClean="0"/>
              <a:t>a = 1</a:t>
            </a:r>
          </a:p>
          <a:p>
            <a:pPr marL="0" indent="0">
              <a:buNone/>
            </a:pPr>
            <a:r>
              <a:rPr lang="en-US" dirty="0" smtClean="0"/>
              <a:t>b = 2</a:t>
            </a:r>
            <a:br>
              <a:rPr lang="en-US" dirty="0" smtClean="0"/>
            </a:br>
            <a:r>
              <a:rPr lang="en-US" dirty="0" smtClean="0"/>
              <a:t>a + b = 3</a:t>
            </a:r>
          </a:p>
          <a:p>
            <a:pPr marL="0" indent="0">
              <a:buNone/>
            </a:pPr>
            <a:r>
              <a:rPr lang="en-US" dirty="0"/>
              <a:t>a </a:t>
            </a:r>
            <a:r>
              <a:rPr lang="en-US" dirty="0" smtClean="0"/>
              <a:t>- </a:t>
            </a:r>
            <a:r>
              <a:rPr lang="en-US" dirty="0"/>
              <a:t>b = </a:t>
            </a:r>
            <a:r>
              <a:rPr lang="en-US" dirty="0" smtClean="0"/>
              <a:t>-1</a:t>
            </a:r>
            <a:br>
              <a:rPr lang="en-US" dirty="0" smtClean="0"/>
            </a:br>
            <a:r>
              <a:rPr lang="en-US" dirty="0" smtClean="0"/>
              <a:t>…..</a:t>
            </a:r>
            <a:endParaRPr lang="en-US" dirty="0"/>
          </a:p>
          <a:p>
            <a:pPr marL="0" indent="0">
              <a:buNone/>
            </a:pPr>
            <a:endParaRPr lang="uk-UA" dirty="0" smtClean="0"/>
          </a:p>
          <a:p>
            <a:endParaRPr lang="uk-UA" dirty="0"/>
          </a:p>
        </p:txBody>
      </p:sp>
    </p:spTree>
    <p:extLst>
      <p:ext uri="{BB962C8B-B14F-4D97-AF65-F5344CB8AC3E}">
        <p14:creationId xmlns:p14="http://schemas.microsoft.com/office/powerpoint/2010/main" val="32806604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 Work docs</a:t>
            </a:r>
            <a:endParaRPr lang="uk-UA" dirty="0"/>
          </a:p>
        </p:txBody>
      </p:sp>
      <p:sp>
        <p:nvSpPr>
          <p:cNvPr id="3" name="Content Placeholder 2"/>
          <p:cNvSpPr>
            <a:spLocks noGrp="1"/>
          </p:cNvSpPr>
          <p:nvPr>
            <p:ph sz="half" idx="10"/>
          </p:nvPr>
        </p:nvSpPr>
        <p:spPr/>
        <p:txBody>
          <a:bodyPr/>
          <a:lstStyle/>
          <a:p>
            <a:pPr marL="0" indent="0">
              <a:buNone/>
            </a:pPr>
            <a:r>
              <a:rPr lang="en-US" dirty="0"/>
              <a:t>Style Guide for Python Code</a:t>
            </a:r>
          </a:p>
          <a:p>
            <a:pPr marL="0" indent="0">
              <a:buNone/>
            </a:pPr>
            <a:r>
              <a:rPr lang="en-US" dirty="0" smtClean="0">
                <a:hlinkClick r:id="rId3"/>
              </a:rPr>
              <a:t>https</a:t>
            </a:r>
            <a:r>
              <a:rPr lang="en-US" dirty="0">
                <a:hlinkClick r:id="rId3"/>
              </a:rPr>
              <a:t>://www.python.org/dev/peps/pep-0008</a:t>
            </a:r>
            <a:r>
              <a:rPr lang="en-US" dirty="0" smtClean="0">
                <a:hlinkClick r:id="rId3"/>
              </a:rPr>
              <a:t>/</a:t>
            </a:r>
            <a:endParaRPr lang="en-US" dirty="0" smtClean="0"/>
          </a:p>
          <a:p>
            <a:pPr marL="0" indent="0">
              <a:buNone/>
            </a:pPr>
            <a:endParaRPr lang="en-US" dirty="0" smtClean="0">
              <a:hlinkClick r:id="rId4"/>
            </a:endParaRPr>
          </a:p>
          <a:p>
            <a:pPr marL="0" indent="0">
              <a:buNone/>
            </a:pPr>
            <a:r>
              <a:rPr lang="en-US" dirty="0"/>
              <a:t>Got 15 minutes and want to learn </a:t>
            </a:r>
            <a:r>
              <a:rPr lang="en-US" dirty="0" err="1"/>
              <a:t>Git</a:t>
            </a:r>
            <a:r>
              <a:rPr lang="en-US" dirty="0" smtClean="0"/>
              <a:t>?</a:t>
            </a:r>
            <a:endParaRPr lang="en-US" dirty="0" smtClean="0">
              <a:hlinkClick r:id="rId4"/>
            </a:endParaRPr>
          </a:p>
          <a:p>
            <a:pPr marL="0" indent="0">
              <a:buNone/>
            </a:pPr>
            <a:r>
              <a:rPr lang="en-US" dirty="0" smtClean="0">
                <a:hlinkClick r:id="rId4"/>
              </a:rPr>
              <a:t>https</a:t>
            </a:r>
            <a:r>
              <a:rPr lang="en-US" dirty="0">
                <a:hlinkClick r:id="rId4"/>
              </a:rPr>
              <a:t>://try.github.io/levels/1/challenges/1</a:t>
            </a:r>
            <a:endParaRPr lang="uk-UA" dirty="0"/>
          </a:p>
        </p:txBody>
      </p:sp>
    </p:spTree>
    <p:extLst>
      <p:ext uri="{BB962C8B-B14F-4D97-AF65-F5344CB8AC3E}">
        <p14:creationId xmlns:p14="http://schemas.microsoft.com/office/powerpoint/2010/main" val="12514975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408716" y="617406"/>
            <a:ext cx="11355761" cy="525970"/>
          </a:xfrm>
        </p:spPr>
        <p:txBody>
          <a:bodyPr/>
          <a:lstStyle/>
          <a:p>
            <a:r>
              <a:rPr lang="en-US" b="1" dirty="0" smtClean="0"/>
              <a:t>More questions ?</a:t>
            </a:r>
            <a:endParaRPr lang="uk-UA" dirty="0"/>
          </a:p>
        </p:txBody>
      </p:sp>
      <p:pic>
        <p:nvPicPr>
          <p:cNvPr id="2050" name="Picture 2" descr="Ð ÐµÐ·ÑÐ»ÑÑÐ°Ñ Ð¿Ð¾ÑÑÐºÑ Ð·Ð¾Ð±ÑÐ°Ð¶ÐµÐ½Ñ Ð·Ð° Ð·Ð°Ð¿Ð¸ÑÐ¾Ð¼ &quot;more quastions&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7597" y="1723260"/>
            <a:ext cx="5977998" cy="4483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4886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569F4D-0F18-4FF8-828A-0C3F2891AFAB}"/>
              </a:ext>
            </a:extLst>
          </p:cNvPr>
          <p:cNvSpPr>
            <a:spLocks noGrp="1"/>
          </p:cNvSpPr>
          <p:nvPr>
            <p:ph type="title"/>
          </p:nvPr>
        </p:nvSpPr>
        <p:spPr/>
        <p:txBody>
          <a:bodyPr/>
          <a:lstStyle/>
          <a:p>
            <a:r>
              <a:rPr lang="en-US" dirty="0" smtClean="0"/>
              <a:t>THANK YOU  FOR</a:t>
            </a:r>
            <a:br>
              <a:rPr lang="en-US" dirty="0" smtClean="0"/>
            </a:br>
            <a:r>
              <a:rPr lang="en-US" dirty="0" smtClean="0"/>
              <a:t>ATTENTION</a:t>
            </a:r>
            <a:endParaRPr lang="en-US" dirty="0"/>
          </a:p>
        </p:txBody>
      </p:sp>
    </p:spTree>
    <p:extLst>
      <p:ext uri="{BB962C8B-B14F-4D97-AF65-F5344CB8AC3E}">
        <p14:creationId xmlns:p14="http://schemas.microsoft.com/office/powerpoint/2010/main" val="316648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561860" y="685801"/>
            <a:ext cx="10944340" cy="685800"/>
          </a:xfrm>
        </p:spPr>
        <p:txBody>
          <a:bodyPr/>
          <a:lstStyle/>
          <a:p>
            <a:r>
              <a:rPr lang="en-US" sz="3500" dirty="0">
                <a:latin typeface="+mj-lt"/>
              </a:rPr>
              <a:t>Python </a:t>
            </a:r>
            <a:r>
              <a:rPr lang="en-US" sz="3500" dirty="0" smtClean="0">
                <a:latin typeface="+mj-lt"/>
              </a:rPr>
              <a:t>history</a:t>
            </a:r>
            <a:endParaRPr lang="en-US" altLang="en-US" sz="3500" dirty="0">
              <a:latin typeface="+mj-lt"/>
            </a:endParaRPr>
          </a:p>
        </p:txBody>
      </p:sp>
      <p:sp>
        <p:nvSpPr>
          <p:cNvPr id="14339" name="Text Placeholder 1"/>
          <p:cNvSpPr>
            <a:spLocks noGrp="1"/>
          </p:cNvSpPr>
          <p:nvPr>
            <p:ph type="body" sz="quarter" idx="10"/>
          </p:nvPr>
        </p:nvSpPr>
        <p:spPr>
          <a:xfrm>
            <a:off x="674783" y="1371601"/>
            <a:ext cx="5174998" cy="4522422"/>
          </a:xfrm>
        </p:spPr>
        <p:txBody>
          <a:bodyPr/>
          <a:lstStyle/>
          <a:p>
            <a:pPr marL="0" indent="0">
              <a:buNone/>
            </a:pPr>
            <a:r>
              <a:rPr lang="en-US" b="1" dirty="0" smtClean="0"/>
              <a:t> </a:t>
            </a:r>
            <a:r>
              <a:rPr lang="en-US" sz="2200" b="1" dirty="0" smtClean="0">
                <a:latin typeface="+mn-lt"/>
              </a:rPr>
              <a:t>Python</a:t>
            </a:r>
            <a:r>
              <a:rPr lang="en-US" sz="2200" dirty="0">
                <a:latin typeface="+mn-lt"/>
              </a:rPr>
              <a:t> </a:t>
            </a:r>
            <a:r>
              <a:rPr lang="en-US" sz="2200" dirty="0" smtClean="0">
                <a:latin typeface="+mn-lt"/>
              </a:rPr>
              <a:t>created</a:t>
            </a:r>
          </a:p>
          <a:p>
            <a:pPr marL="0" indent="0">
              <a:buNone/>
            </a:pPr>
            <a:r>
              <a:rPr lang="en-US" sz="2200" dirty="0" smtClean="0">
                <a:latin typeface="+mn-lt"/>
              </a:rPr>
              <a:t> </a:t>
            </a:r>
            <a:r>
              <a:rPr lang="en-US" sz="2200" dirty="0">
                <a:latin typeface="+mn-lt"/>
              </a:rPr>
              <a:t>by </a:t>
            </a:r>
            <a:r>
              <a:rPr lang="en-US" sz="2200" dirty="0" smtClean="0">
                <a:latin typeface="+mn-lt"/>
              </a:rPr>
              <a:t>Guido van Rossum</a:t>
            </a:r>
            <a:r>
              <a:rPr lang="en-US" sz="2200" dirty="0">
                <a:latin typeface="+mn-lt"/>
              </a:rPr>
              <a:t> </a:t>
            </a:r>
            <a:endParaRPr lang="en-US" sz="2200" dirty="0" smtClean="0">
              <a:latin typeface="+mn-lt"/>
            </a:endParaRPr>
          </a:p>
          <a:p>
            <a:pPr marL="0" indent="0">
              <a:buNone/>
            </a:pPr>
            <a:r>
              <a:rPr lang="en-US" sz="2200" dirty="0" smtClean="0">
                <a:latin typeface="+mn-lt"/>
              </a:rPr>
              <a:t> and first </a:t>
            </a:r>
            <a:r>
              <a:rPr lang="en-US" sz="2200" dirty="0">
                <a:latin typeface="+mn-lt"/>
              </a:rPr>
              <a:t>released </a:t>
            </a:r>
            <a:endParaRPr lang="en-US" sz="2200" dirty="0" smtClean="0">
              <a:latin typeface="+mn-lt"/>
            </a:endParaRPr>
          </a:p>
          <a:p>
            <a:pPr marL="0" indent="0">
              <a:buNone/>
            </a:pPr>
            <a:r>
              <a:rPr lang="en-US" sz="2200" dirty="0" smtClean="0">
                <a:latin typeface="+mn-lt"/>
              </a:rPr>
              <a:t> in 1991</a:t>
            </a:r>
            <a:r>
              <a:rPr lang="en-US" sz="2200" dirty="0">
                <a:latin typeface="+mn-lt"/>
              </a:rPr>
              <a:t>.</a:t>
            </a:r>
            <a:endParaRPr lang="en-US" sz="2200" dirty="0" smtClean="0">
              <a:latin typeface="+mn-lt"/>
            </a:endParaRPr>
          </a:p>
        </p:txBody>
      </p:sp>
      <p:sp>
        <p:nvSpPr>
          <p:cNvPr id="2" name="Text Placeholder 1"/>
          <p:cNvSpPr>
            <a:spLocks noGrp="1"/>
          </p:cNvSpPr>
          <p:nvPr>
            <p:ph type="body" sz="quarter" idx="11"/>
          </p:nvPr>
        </p:nvSpPr>
        <p:spPr>
          <a:xfrm>
            <a:off x="6330696" y="1371600"/>
            <a:ext cx="5175504" cy="4522423"/>
          </a:xfrm>
        </p:spPr>
        <p:txBody>
          <a:bodyPr/>
          <a:lstStyle/>
          <a:p>
            <a:r>
              <a:rPr lang="en-US" sz="1400" dirty="0"/>
              <a:t>Python 1.0 - January 1994</a:t>
            </a:r>
          </a:p>
          <a:p>
            <a:pPr lvl="1"/>
            <a:r>
              <a:rPr lang="en-US" sz="1400" dirty="0"/>
              <a:t>Python 1.5 - December 31, 1997</a:t>
            </a:r>
          </a:p>
          <a:p>
            <a:pPr lvl="1"/>
            <a:r>
              <a:rPr lang="en-US" sz="1400" dirty="0"/>
              <a:t>Python 1.6 - September 5, 2000</a:t>
            </a:r>
          </a:p>
          <a:p>
            <a:r>
              <a:rPr lang="en-US" sz="1400" dirty="0"/>
              <a:t>Python 2.0 - October 16, 2000</a:t>
            </a:r>
          </a:p>
          <a:p>
            <a:pPr lvl="1"/>
            <a:r>
              <a:rPr lang="en-US" sz="1400" dirty="0"/>
              <a:t>Python 2.1 - April 17, 2001</a:t>
            </a:r>
          </a:p>
          <a:p>
            <a:pPr lvl="1"/>
            <a:r>
              <a:rPr lang="en-US" sz="1400" dirty="0"/>
              <a:t>Python 2.2 - December 21, 2001</a:t>
            </a:r>
          </a:p>
          <a:p>
            <a:pPr lvl="1"/>
            <a:r>
              <a:rPr lang="en-US" sz="1400" dirty="0"/>
              <a:t>Python 2.3 - July 29, 2003</a:t>
            </a:r>
          </a:p>
          <a:p>
            <a:pPr lvl="1"/>
            <a:r>
              <a:rPr lang="en-US" sz="1400" dirty="0"/>
              <a:t>Python 2.4 - November 30, 2004</a:t>
            </a:r>
          </a:p>
          <a:p>
            <a:pPr lvl="1"/>
            <a:r>
              <a:rPr lang="en-US" sz="1400" dirty="0"/>
              <a:t>Python 2.5 - September 19, 2006</a:t>
            </a:r>
          </a:p>
          <a:p>
            <a:pPr lvl="1"/>
            <a:r>
              <a:rPr lang="en-US" sz="1400" dirty="0"/>
              <a:t>Python 2.6 - October 1, 2008</a:t>
            </a:r>
          </a:p>
          <a:p>
            <a:pPr lvl="1"/>
            <a:r>
              <a:rPr lang="en-US" sz="1400" b="1" dirty="0"/>
              <a:t>Python 2.7 - July 3, 2010</a:t>
            </a:r>
          </a:p>
          <a:p>
            <a:r>
              <a:rPr lang="en-US" sz="1400" dirty="0"/>
              <a:t>Python 3.0 - December 3, 2008</a:t>
            </a:r>
          </a:p>
          <a:p>
            <a:pPr lvl="1"/>
            <a:r>
              <a:rPr lang="en-US" sz="1400" dirty="0"/>
              <a:t>Python 3.1 - June 27, 2009</a:t>
            </a:r>
          </a:p>
          <a:p>
            <a:pPr lvl="1"/>
            <a:r>
              <a:rPr lang="en-US" sz="1400" dirty="0"/>
              <a:t>Python 3.2 - February 20, 2011</a:t>
            </a:r>
          </a:p>
          <a:p>
            <a:pPr lvl="1"/>
            <a:r>
              <a:rPr lang="en-US" sz="1400" dirty="0"/>
              <a:t>Python 3.3 - September 29, 2012</a:t>
            </a:r>
          </a:p>
          <a:p>
            <a:pPr lvl="1"/>
            <a:r>
              <a:rPr lang="en-US" sz="1400" dirty="0"/>
              <a:t>Python 3.4 - March 16, 2014</a:t>
            </a:r>
          </a:p>
          <a:p>
            <a:pPr lvl="1"/>
            <a:r>
              <a:rPr lang="en-US" sz="1400" dirty="0"/>
              <a:t>Python 3.5 - September 13, 2015</a:t>
            </a:r>
          </a:p>
          <a:p>
            <a:endParaRPr lang="uk-UA" sz="1400" dirty="0"/>
          </a:p>
        </p:txBody>
      </p:sp>
      <p:pic>
        <p:nvPicPr>
          <p:cNvPr id="4" name="Picture 3"/>
          <p:cNvPicPr>
            <a:picLocks noChangeAspect="1"/>
          </p:cNvPicPr>
          <p:nvPr/>
        </p:nvPicPr>
        <p:blipFill>
          <a:blip r:embed="rId3"/>
          <a:stretch>
            <a:fillRect/>
          </a:stretch>
        </p:blipFill>
        <p:spPr>
          <a:xfrm>
            <a:off x="3431234" y="1613971"/>
            <a:ext cx="2143125" cy="3219450"/>
          </a:xfrm>
          <a:prstGeom prst="rect">
            <a:avLst/>
          </a:prstGeom>
        </p:spPr>
      </p:pic>
    </p:spTree>
    <p:extLst>
      <p:ext uri="{BB962C8B-B14F-4D97-AF65-F5344CB8AC3E}">
        <p14:creationId xmlns:p14="http://schemas.microsoft.com/office/powerpoint/2010/main" val="25520811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dirty="0"/>
              <a:t>Python Overview</a:t>
            </a:r>
            <a:endParaRPr lang="en-US" altLang="en-US" dirty="0"/>
          </a:p>
        </p:txBody>
      </p:sp>
      <p:sp>
        <p:nvSpPr>
          <p:cNvPr id="14339" name="Text Placeholder 1"/>
          <p:cNvSpPr>
            <a:spLocks noGrp="1"/>
          </p:cNvSpPr>
          <p:nvPr>
            <p:ph type="body" sz="quarter" idx="10"/>
          </p:nvPr>
        </p:nvSpPr>
        <p:spPr/>
        <p:txBody>
          <a:bodyPr/>
          <a:lstStyle/>
          <a:p>
            <a:pPr>
              <a:buNone/>
            </a:pPr>
            <a:endParaRPr lang="en-US" b="1" dirty="0" smtClean="0"/>
          </a:p>
          <a:p>
            <a:pPr>
              <a:buNone/>
            </a:pPr>
            <a:endParaRPr lang="en-US" altLang="en-US" dirty="0"/>
          </a:p>
        </p:txBody>
      </p:sp>
      <p:sp>
        <p:nvSpPr>
          <p:cNvPr id="4" name="Text Placeholder 5"/>
          <p:cNvSpPr txBox="1">
            <a:spLocks/>
          </p:cNvSpPr>
          <p:nvPr/>
        </p:nvSpPr>
        <p:spPr>
          <a:xfrm>
            <a:off x="445253" y="1248221"/>
            <a:ext cx="5539336" cy="4376293"/>
          </a:xfrm>
          <a:prstGeom prst="rect">
            <a:avLst/>
          </a:prstGeom>
        </p:spPr>
        <p:txBody>
          <a:bodyP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938"/>
              </a:spcBef>
              <a:buClr>
                <a:srgbClr val="333333"/>
              </a:buClr>
            </a:pPr>
            <a:endParaRPr lang="en-US" altLang="uk-UA" sz="2400" dirty="0" smtClean="0">
              <a:solidFill>
                <a:srgbClr val="333333"/>
              </a:solidFill>
              <a:latin typeface="Verdana" panose="020B0604030504040204" pitchFamily="34" charset="0"/>
            </a:endParaRPr>
          </a:p>
          <a:p>
            <a:pPr>
              <a:spcBef>
                <a:spcPts val="938"/>
              </a:spcBef>
              <a:buClr>
                <a:srgbClr val="333333"/>
              </a:buClr>
            </a:pPr>
            <a:r>
              <a:rPr lang="en-US" altLang="uk-UA" sz="6200" dirty="0" smtClean="0">
                <a:solidFill>
                  <a:srgbClr val="333333"/>
                </a:solidFill>
              </a:rPr>
              <a:t> </a:t>
            </a:r>
            <a:r>
              <a:rPr lang="en-US" altLang="uk-UA" sz="8000" b="1" dirty="0" smtClean="0">
                <a:solidFill>
                  <a:srgbClr val="333333"/>
                </a:solidFill>
                <a:ea typeface="Verdana" panose="020B0604030504040204" pitchFamily="34" charset="0"/>
              </a:rPr>
              <a:t>Cisco, </a:t>
            </a:r>
            <a:r>
              <a:rPr lang="en-US" altLang="uk-UA" sz="8000" b="1" dirty="0" err="1" smtClean="0">
                <a:solidFill>
                  <a:srgbClr val="333333"/>
                </a:solidFill>
                <a:ea typeface="Verdana" panose="020B0604030504040204" pitchFamily="34" charset="0"/>
              </a:rPr>
              <a:t>Inc</a:t>
            </a:r>
            <a:r>
              <a:rPr lang="en-US" altLang="uk-UA" sz="8000" b="1" dirty="0" smtClean="0">
                <a:solidFill>
                  <a:srgbClr val="333333"/>
                </a:solidFill>
                <a:ea typeface="Verdana" panose="020B0604030504040204" pitchFamily="34" charset="0"/>
              </a:rPr>
              <a:t> –</a:t>
            </a:r>
            <a:r>
              <a:rPr lang="en-US" altLang="uk-UA" sz="8000" dirty="0" smtClean="0">
                <a:solidFill>
                  <a:srgbClr val="333333"/>
                </a:solidFill>
                <a:ea typeface="Verdana" panose="020B0604030504040204" pitchFamily="34" charset="0"/>
              </a:rPr>
              <a:t> Web security (e-mail, www)</a:t>
            </a:r>
          </a:p>
          <a:p>
            <a:pPr>
              <a:spcBef>
                <a:spcPts val="938"/>
              </a:spcBef>
              <a:buClr>
                <a:srgbClr val="333333"/>
              </a:buClr>
            </a:pPr>
            <a:r>
              <a:rPr lang="en-US" altLang="uk-UA" sz="8000" dirty="0" smtClean="0">
                <a:solidFill>
                  <a:srgbClr val="333333"/>
                </a:solidFill>
                <a:ea typeface="Verdana" panose="020B0604030504040204" pitchFamily="34" charset="0"/>
              </a:rPr>
              <a:t> </a:t>
            </a:r>
            <a:r>
              <a:rPr lang="en-US" altLang="uk-UA" sz="8000" b="1" dirty="0" smtClean="0">
                <a:solidFill>
                  <a:srgbClr val="333333"/>
                </a:solidFill>
                <a:ea typeface="Verdana" panose="020B0604030504040204" pitchFamily="34" charset="0"/>
              </a:rPr>
              <a:t>Yahoo</a:t>
            </a:r>
            <a:r>
              <a:rPr lang="en-US" altLang="uk-UA" sz="8000" dirty="0" smtClean="0">
                <a:solidFill>
                  <a:srgbClr val="333333"/>
                </a:solidFill>
                <a:ea typeface="Verdana" panose="020B0604030504040204" pitchFamily="34" charset="0"/>
              </a:rPr>
              <a:t> (Maps, Groups)</a:t>
            </a:r>
          </a:p>
          <a:p>
            <a:pPr>
              <a:spcBef>
                <a:spcPts val="938"/>
              </a:spcBef>
              <a:buClr>
                <a:srgbClr val="333333"/>
              </a:buClr>
            </a:pPr>
            <a:r>
              <a:rPr lang="en-US" altLang="uk-UA" sz="8000" dirty="0" smtClean="0">
                <a:solidFill>
                  <a:srgbClr val="333333"/>
                </a:solidFill>
                <a:ea typeface="Verdana" panose="020B0604030504040204" pitchFamily="34" charset="0"/>
              </a:rPr>
              <a:t> </a:t>
            </a:r>
            <a:r>
              <a:rPr lang="en-US" altLang="uk-UA" sz="8000" b="1" dirty="0" smtClean="0">
                <a:solidFill>
                  <a:srgbClr val="333333"/>
                </a:solidFill>
                <a:ea typeface="Verdana" panose="020B0604030504040204" pitchFamily="34" charset="0"/>
              </a:rPr>
              <a:t>Google</a:t>
            </a:r>
            <a:r>
              <a:rPr lang="en-US" altLang="uk-UA" sz="8000" dirty="0" smtClean="0">
                <a:solidFill>
                  <a:srgbClr val="333333"/>
                </a:solidFill>
                <a:ea typeface="Verdana" panose="020B0604030504040204" pitchFamily="34" charset="0"/>
              </a:rPr>
              <a:t> – many components of the Google spider and search engine are written in Python</a:t>
            </a:r>
          </a:p>
          <a:p>
            <a:pPr>
              <a:spcBef>
                <a:spcPts val="938"/>
              </a:spcBef>
              <a:buClr>
                <a:srgbClr val="333333"/>
              </a:buClr>
            </a:pPr>
            <a:r>
              <a:rPr lang="en-US" altLang="uk-UA" sz="8000" dirty="0" smtClean="0">
                <a:solidFill>
                  <a:srgbClr val="333333"/>
                </a:solidFill>
                <a:ea typeface="Verdana" panose="020B0604030504040204" pitchFamily="34" charset="0"/>
              </a:rPr>
              <a:t> </a:t>
            </a:r>
            <a:r>
              <a:rPr lang="en-US" altLang="uk-UA" sz="8000" b="1" dirty="0" smtClean="0">
                <a:solidFill>
                  <a:srgbClr val="333333"/>
                </a:solidFill>
                <a:ea typeface="Verdana" panose="020B0604030504040204" pitchFamily="34" charset="0"/>
              </a:rPr>
              <a:t>YouTube</a:t>
            </a:r>
            <a:r>
              <a:rPr lang="en-US" altLang="uk-UA" sz="8000" dirty="0" smtClean="0">
                <a:solidFill>
                  <a:srgbClr val="333333"/>
                </a:solidFill>
                <a:ea typeface="Verdana" panose="020B0604030504040204" pitchFamily="34" charset="0"/>
              </a:rPr>
              <a:t> – entirely written in Python</a:t>
            </a:r>
          </a:p>
          <a:p>
            <a:pPr>
              <a:spcBef>
                <a:spcPts val="938"/>
              </a:spcBef>
              <a:buClr>
                <a:srgbClr val="333333"/>
              </a:buClr>
            </a:pPr>
            <a:r>
              <a:rPr lang="en-US" altLang="uk-UA" sz="8000" dirty="0" smtClean="0">
                <a:solidFill>
                  <a:srgbClr val="333333"/>
                </a:solidFill>
                <a:ea typeface="Verdana" panose="020B0604030504040204" pitchFamily="34" charset="0"/>
              </a:rPr>
              <a:t> </a:t>
            </a:r>
            <a:r>
              <a:rPr lang="en-US" altLang="uk-UA" sz="8000" b="1" dirty="0" err="1" smtClean="0">
                <a:solidFill>
                  <a:srgbClr val="333333"/>
                </a:solidFill>
                <a:ea typeface="Verdana" panose="020B0604030504040204" pitchFamily="34" charset="0"/>
              </a:rPr>
              <a:t>Zope</a:t>
            </a:r>
            <a:r>
              <a:rPr lang="en-US" altLang="uk-UA" sz="8000" b="1" dirty="0" smtClean="0">
                <a:solidFill>
                  <a:srgbClr val="333333"/>
                </a:solidFill>
                <a:ea typeface="Verdana" panose="020B0604030504040204" pitchFamily="34" charset="0"/>
              </a:rPr>
              <a:t> Corporation </a:t>
            </a:r>
            <a:r>
              <a:rPr lang="en-US" altLang="uk-UA" sz="8000" dirty="0" smtClean="0">
                <a:solidFill>
                  <a:srgbClr val="333333"/>
                </a:solidFill>
                <a:ea typeface="Verdana" panose="020B0604030504040204" pitchFamily="34" charset="0"/>
              </a:rPr>
              <a:t>– has developed a powerful Web application framework server using Python</a:t>
            </a:r>
          </a:p>
          <a:p>
            <a:pPr>
              <a:spcBef>
                <a:spcPts val="938"/>
              </a:spcBef>
              <a:buClr>
                <a:srgbClr val="333333"/>
              </a:buClr>
            </a:pPr>
            <a:r>
              <a:rPr lang="en-US" altLang="uk-UA" sz="8000" dirty="0" smtClean="0">
                <a:solidFill>
                  <a:srgbClr val="333333"/>
                </a:solidFill>
                <a:ea typeface="Verdana" panose="020B0604030504040204" pitchFamily="34" charset="0"/>
              </a:rPr>
              <a:t> </a:t>
            </a:r>
            <a:r>
              <a:rPr lang="en-US" altLang="uk-UA" sz="8000" b="1" dirty="0" smtClean="0">
                <a:solidFill>
                  <a:srgbClr val="333333"/>
                </a:solidFill>
                <a:ea typeface="Verdana" panose="020B0604030504040204" pitchFamily="34" charset="0"/>
              </a:rPr>
              <a:t>Linux Weekly News</a:t>
            </a:r>
          </a:p>
          <a:p>
            <a:pPr>
              <a:spcBef>
                <a:spcPts val="938"/>
              </a:spcBef>
              <a:buClr>
                <a:srgbClr val="333333"/>
              </a:buClr>
            </a:pPr>
            <a:r>
              <a:rPr lang="en-US" altLang="uk-UA" sz="8000" dirty="0" smtClean="0">
                <a:solidFill>
                  <a:srgbClr val="333333"/>
                </a:solidFill>
                <a:ea typeface="Verdana" panose="020B0604030504040204" pitchFamily="34" charset="0"/>
              </a:rPr>
              <a:t> George Lucas’ Film Company - </a:t>
            </a:r>
            <a:r>
              <a:rPr lang="en-US" altLang="uk-UA" sz="8000" b="1" dirty="0" smtClean="0">
                <a:solidFill>
                  <a:srgbClr val="333333"/>
                </a:solidFill>
                <a:ea typeface="Verdana" panose="020B0604030504040204" pitchFamily="34" charset="0"/>
              </a:rPr>
              <a:t>Industry Light and Magic </a:t>
            </a:r>
            <a:r>
              <a:rPr lang="en-US" altLang="uk-UA" sz="8000" dirty="0" smtClean="0">
                <a:solidFill>
                  <a:srgbClr val="333333"/>
                </a:solidFill>
                <a:ea typeface="Verdana" panose="020B0604030504040204" pitchFamily="34" charset="0"/>
              </a:rPr>
              <a:t>– uses Python in the production of their FX</a:t>
            </a:r>
          </a:p>
          <a:p>
            <a:pPr>
              <a:spcBef>
                <a:spcPts val="938"/>
              </a:spcBef>
              <a:buClr>
                <a:srgbClr val="333333"/>
              </a:buClr>
            </a:pPr>
            <a:r>
              <a:rPr lang="en-US" altLang="uk-UA" sz="8000" b="1" dirty="0" smtClean="0">
                <a:solidFill>
                  <a:srgbClr val="333333"/>
                </a:solidFill>
                <a:ea typeface="Verdana" panose="020B0604030504040204" pitchFamily="34" charset="0"/>
              </a:rPr>
              <a:t> Walt Disney Feature Animation</a:t>
            </a:r>
          </a:p>
          <a:p>
            <a:pPr>
              <a:spcBef>
                <a:spcPts val="938"/>
              </a:spcBef>
              <a:buClr>
                <a:srgbClr val="333333"/>
              </a:buClr>
            </a:pPr>
            <a:r>
              <a:rPr lang="en-US" altLang="uk-UA" sz="8000" b="1" dirty="0" smtClean="0">
                <a:solidFill>
                  <a:srgbClr val="333333"/>
                </a:solidFill>
                <a:ea typeface="Verdana" panose="020B0604030504040204" pitchFamily="34" charset="0"/>
              </a:rPr>
              <a:t>NASA – </a:t>
            </a:r>
            <a:r>
              <a:rPr lang="en-US" altLang="uk-UA" sz="8000" dirty="0" smtClean="0">
                <a:solidFill>
                  <a:srgbClr val="333333"/>
                </a:solidFill>
                <a:ea typeface="Verdana" panose="020B0604030504040204" pitchFamily="34" charset="0"/>
              </a:rPr>
              <a:t>uses Python in its integrated Planning System and Mission Control Center. Python is going to replace other tools written in Perl and shell dialects</a:t>
            </a:r>
            <a:endParaRPr lang="en-US" altLang="uk-UA" sz="8000" dirty="0">
              <a:solidFill>
                <a:srgbClr val="333333"/>
              </a:solidFill>
              <a:ea typeface="Verdana" panose="020B0604030504040204" pitchFamily="34" charset="0"/>
            </a:endParaRPr>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8921" y="1248221"/>
            <a:ext cx="11811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6876" y="1124763"/>
            <a:ext cx="11430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8"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3053" y="1858498"/>
            <a:ext cx="1600200"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9612" y="3144946"/>
            <a:ext cx="119062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91701" y="3178156"/>
            <a:ext cx="1428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1"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56399" y="3848997"/>
            <a:ext cx="1554162"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2" name="Picture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13253" y="3954774"/>
            <a:ext cx="1295400"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3"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08796" y="2128992"/>
            <a:ext cx="11334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4" name="Picture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29257" y="4404037"/>
            <a:ext cx="15382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 name="Picture 2" descr="http://store.irobot.com/images/header/logo.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10766" y="2552475"/>
            <a:ext cx="2313557" cy="611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9679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Content Placeholder 2"/>
          <p:cNvSpPr>
            <a:spLocks noGrp="1"/>
          </p:cNvSpPr>
          <p:nvPr>
            <p:ph type="body" sz="quarter" idx="10"/>
          </p:nvPr>
        </p:nvSpPr>
        <p:spPr/>
        <p:txBody>
          <a:bodyPr rtlCol="0">
            <a:normAutofit/>
          </a:bodyPr>
          <a:lstStyle/>
          <a:p>
            <a:pPr defTabSz="914309">
              <a:spcBef>
                <a:spcPts val="600"/>
              </a:spcBef>
              <a:defRPr/>
            </a:pPr>
            <a:r>
              <a:rPr lang="en-US" altLang="en-US" sz="1800" dirty="0"/>
              <a:t>https://www.python.org/downloads/</a:t>
            </a:r>
          </a:p>
        </p:txBody>
      </p:sp>
      <p:sp>
        <p:nvSpPr>
          <p:cNvPr id="22531" name="Title 1"/>
          <p:cNvSpPr>
            <a:spLocks noGrp="1"/>
          </p:cNvSpPr>
          <p:nvPr>
            <p:ph type="title"/>
          </p:nvPr>
        </p:nvSpPr>
        <p:spPr/>
        <p:txBody>
          <a:bodyPr/>
          <a:lstStyle/>
          <a:p>
            <a:r>
              <a:rPr lang="en-US" dirty="0" smtClean="0"/>
              <a:t>Python download</a:t>
            </a:r>
            <a:r>
              <a:rPr lang="en-US" dirty="0"/>
              <a:t/>
            </a:r>
            <a:br>
              <a:rPr lang="en-US" dirty="0"/>
            </a:br>
            <a:endParaRPr lang="en-US" altLang="en-US" cap="all"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6963" y="1828800"/>
            <a:ext cx="9439178" cy="3818713"/>
          </a:xfrm>
          <a:prstGeom prst="rect">
            <a:avLst/>
          </a:prstGeom>
        </p:spPr>
      </p:pic>
    </p:spTree>
    <p:extLst>
      <p:ext uri="{BB962C8B-B14F-4D97-AF65-F5344CB8AC3E}">
        <p14:creationId xmlns:p14="http://schemas.microsoft.com/office/powerpoint/2010/main" val="19026002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7855040" y="1125976"/>
            <a:ext cx="4197413" cy="4535482"/>
          </a:xfrm>
        </p:spPr>
        <p:txBody>
          <a:bodyPr rtlCol="0">
            <a:normAutofit/>
          </a:bodyPr>
          <a:lstStyle/>
          <a:p>
            <a:pPr defTabSz="914309">
              <a:defRPr/>
            </a:pPr>
            <a:r>
              <a:rPr lang="en-US" dirty="0"/>
              <a:t>Add Python to the PATH Environmental Variable</a:t>
            </a:r>
          </a:p>
          <a:p>
            <a:pPr defTabSz="914309">
              <a:defRPr/>
            </a:pPr>
            <a:r>
              <a:rPr lang="en-US" dirty="0" smtClean="0"/>
              <a:t>You </a:t>
            </a:r>
            <a:r>
              <a:rPr lang="en-US" dirty="0"/>
              <a:t>must append your </a:t>
            </a:r>
            <a:r>
              <a:rPr lang="en-US" b="1" dirty="0"/>
              <a:t>installation path</a:t>
            </a:r>
            <a:r>
              <a:rPr lang="en-US" dirty="0"/>
              <a:t> </a:t>
            </a:r>
            <a:endParaRPr lang="en-US" dirty="0" smtClean="0"/>
          </a:p>
          <a:p>
            <a:pPr defTabSz="914309">
              <a:defRPr/>
            </a:pPr>
            <a:r>
              <a:rPr lang="en-US" dirty="0" smtClean="0"/>
              <a:t>(example: </a:t>
            </a:r>
            <a:r>
              <a:rPr lang="en-US" dirty="0"/>
              <a:t>C:\</a:t>
            </a:r>
            <a:r>
              <a:rPr lang="en-US" dirty="0" smtClean="0"/>
              <a:t>Users\lkoli\AppData\Local\Programs\Python\Python37\)</a:t>
            </a:r>
          </a:p>
          <a:p>
            <a:pPr defTabSz="914309">
              <a:defRPr/>
            </a:pPr>
            <a:r>
              <a:rPr lang="en-US" dirty="0" smtClean="0"/>
              <a:t> </a:t>
            </a:r>
            <a:r>
              <a:rPr lang="en-US" dirty="0"/>
              <a:t>to the </a:t>
            </a:r>
            <a:r>
              <a:rPr lang="en-US" b="1" dirty="0"/>
              <a:t>PATH variable in System variables</a:t>
            </a:r>
            <a:r>
              <a:rPr lang="en-US" dirty="0"/>
              <a:t>. </a:t>
            </a:r>
            <a:endParaRPr lang="en-US" dirty="0" smtClean="0"/>
          </a:p>
        </p:txBody>
      </p:sp>
      <p:sp>
        <p:nvSpPr>
          <p:cNvPr id="24579" name="Title 1"/>
          <p:cNvSpPr>
            <a:spLocks noGrp="1"/>
          </p:cNvSpPr>
          <p:nvPr>
            <p:ph type="title"/>
          </p:nvPr>
        </p:nvSpPr>
        <p:spPr/>
        <p:txBody>
          <a:bodyPr/>
          <a:lstStyle/>
          <a:p>
            <a:r>
              <a:rPr lang="en-US" altLang="en-US" dirty="0"/>
              <a:t>Install</a:t>
            </a:r>
            <a:r>
              <a:rPr lang="en-US" altLang="en-US" cap="all" dirty="0"/>
              <a:t> </a:t>
            </a:r>
            <a:r>
              <a:rPr lang="en-US" dirty="0"/>
              <a:t>Python</a:t>
            </a:r>
            <a:br>
              <a:rPr lang="en-US" dirty="0"/>
            </a:br>
            <a:endParaRPr lang="en-US" alt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307" y="827936"/>
            <a:ext cx="3926974" cy="452567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6833" y="747586"/>
            <a:ext cx="3711388" cy="408040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0947" y="4043052"/>
            <a:ext cx="3509441" cy="2217771"/>
          </a:xfrm>
          <a:prstGeom prst="rect">
            <a:avLst/>
          </a:prstGeom>
        </p:spPr>
      </p:pic>
    </p:spTree>
    <p:extLst>
      <p:ext uri="{BB962C8B-B14F-4D97-AF65-F5344CB8AC3E}">
        <p14:creationId xmlns:p14="http://schemas.microsoft.com/office/powerpoint/2010/main" val="12367229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Content Placeholder 2"/>
          <p:cNvSpPr>
            <a:spLocks noGrp="1"/>
          </p:cNvSpPr>
          <p:nvPr>
            <p:ph type="body" sz="quarter" idx="10"/>
          </p:nvPr>
        </p:nvSpPr>
        <p:spPr>
          <a:xfrm>
            <a:off x="398313" y="1156186"/>
            <a:ext cx="11494709" cy="4899227"/>
          </a:xfrm>
        </p:spPr>
        <p:txBody>
          <a:bodyPr rtlCol="0">
            <a:normAutofit/>
          </a:bodyPr>
          <a:lstStyle/>
          <a:p>
            <a:pPr defTabSz="914309">
              <a:defRPr/>
            </a:pPr>
            <a:r>
              <a:rPr lang="en-US" dirty="0" smtClean="0"/>
              <a:t>Next step:</a:t>
            </a:r>
          </a:p>
          <a:p>
            <a:pPr defTabSz="914309">
              <a:defRPr/>
            </a:pPr>
            <a:r>
              <a:rPr lang="en-US" dirty="0" smtClean="0"/>
              <a:t>open </a:t>
            </a:r>
            <a:r>
              <a:rPr lang="en-US" dirty="0"/>
              <a:t>your command line and </a:t>
            </a:r>
            <a:r>
              <a:rPr lang="en-US" dirty="0" smtClean="0"/>
              <a:t>type    </a:t>
            </a:r>
            <a:r>
              <a:rPr lang="en-US" altLang="en-US" b="1" dirty="0" smtClean="0">
                <a:latin typeface="Consolas" panose="020B0609020204030204" pitchFamily="49" charset="0"/>
              </a:rPr>
              <a:t>python </a:t>
            </a:r>
            <a:endParaRPr lang="en-US" altLang="en-US" b="1" dirty="0">
              <a:latin typeface="Consolas" panose="020B0609020204030204" pitchFamily="49" charset="0"/>
            </a:endParaRPr>
          </a:p>
        </p:txBody>
      </p:sp>
      <p:sp>
        <p:nvSpPr>
          <p:cNvPr id="25603" name="Title 1"/>
          <p:cNvSpPr>
            <a:spLocks noGrp="1"/>
          </p:cNvSpPr>
          <p:nvPr>
            <p:ph type="title"/>
          </p:nvPr>
        </p:nvSpPr>
        <p:spPr/>
        <p:txBody>
          <a:bodyPr/>
          <a:lstStyle/>
          <a:p>
            <a:r>
              <a:rPr lang="en-US" altLang="en-US" dirty="0"/>
              <a:t>Install</a:t>
            </a:r>
            <a:r>
              <a:rPr lang="en-US" altLang="en-US" cap="all" dirty="0"/>
              <a:t> </a:t>
            </a:r>
            <a:r>
              <a:rPr lang="en-US" altLang="en-US" cap="all" dirty="0" smtClean="0"/>
              <a:t>P</a:t>
            </a:r>
            <a:r>
              <a:rPr lang="en-US" dirty="0" smtClean="0"/>
              <a:t>ython</a:t>
            </a:r>
            <a:r>
              <a:rPr lang="en-US" altLang="en-US" dirty="0">
                <a:latin typeface="Consolas" panose="020B0609020204030204" pitchFamily="49" charset="0"/>
              </a:rPr>
              <a:t/>
            </a:r>
            <a:br>
              <a:rPr lang="en-US" altLang="en-US" dirty="0">
                <a:latin typeface="Consolas" panose="020B0609020204030204" pitchFamily="49" charset="0"/>
              </a:rPr>
            </a:br>
            <a:endParaRPr lang="en-US" alt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955" y="2508930"/>
            <a:ext cx="11109424" cy="2193738"/>
          </a:xfrm>
          <a:prstGeom prst="rect">
            <a:avLst/>
          </a:prstGeom>
        </p:spPr>
      </p:pic>
    </p:spTree>
    <p:extLst>
      <p:ext uri="{BB962C8B-B14F-4D97-AF65-F5344CB8AC3E}">
        <p14:creationId xmlns:p14="http://schemas.microsoft.com/office/powerpoint/2010/main" val="552289151"/>
      </p:ext>
    </p:extLst>
  </p:cSld>
  <p:clrMapOvr>
    <a:masterClrMapping/>
  </p:clrMapOvr>
  <p:timing>
    <p:tnLst>
      <p:par>
        <p:cTn id="1" dur="indefinite" restart="never" nodeType="tmRoot"/>
      </p:par>
    </p:tnLst>
  </p:timing>
</p:sld>
</file>

<file path=ppt/theme/theme1.xml><?xml version="1.0" encoding="utf-8"?>
<a:theme xmlns:a="http://schemas.openxmlformats.org/drawingml/2006/main" name="DARK 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SOFTSERVE">
      <a:majorFont>
        <a:latin typeface="Proxima Nova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Template" id="{4566493B-E0D1-4B6D-BB2B-D667728FAECA}" vid="{F81C9E1D-7833-467B-A721-F1A02C4664AB}"/>
    </a:ext>
  </a:extLst>
</a:theme>
</file>

<file path=ppt/theme/theme2.xml><?xml version="1.0" encoding="utf-8"?>
<a:theme xmlns:a="http://schemas.openxmlformats.org/drawingml/2006/main" name="LIGHT-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Template" id="{4566493B-E0D1-4B6D-BB2B-D667728FAECA}" vid="{25F14842-CDC1-4C49-AF1B-A06CF522D39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x041a__x043e__x043c__x0435__x0442__x0430__x0440_ xmlns="835f28f2-30f1-4728-84d2-86d96e143488"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Документ" ma:contentTypeID="0x0101004195FC54A15F344D83577B1CDDD67A5D" ma:contentTypeVersion="9" ma:contentTypeDescription="Создание документа." ma:contentTypeScope="" ma:versionID="961ec8db58076c7d3e9f84b9cd82fd45">
  <xsd:schema xmlns:xsd="http://www.w3.org/2001/XMLSchema" xmlns:xs="http://www.w3.org/2001/XMLSchema" xmlns:p="http://schemas.microsoft.com/office/2006/metadata/properties" xmlns:ns2="341e6018-ac0a-4dfb-8409-db9e0d25502e" xmlns:ns3="835f28f2-30f1-4728-84d2-86d96e143488" targetNamespace="http://schemas.microsoft.com/office/2006/metadata/properties" ma:root="true" ma:fieldsID="bd9f0c80ada20ee560e77d723f3ef44e" ns2:_="" ns3:_="">
    <xsd:import namespace="341e6018-ac0a-4dfb-8409-db9e0d25502e"/>
    <xsd:import namespace="835f28f2-30f1-4728-84d2-86d96e14348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_x041a__x043e__x043c__x0435__x0442__x0430__x044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1e6018-ac0a-4dfb-8409-db9e0d25502e" elementFormDefault="qualified">
    <xsd:import namespace="http://schemas.microsoft.com/office/2006/documentManagement/types"/>
    <xsd:import namespace="http://schemas.microsoft.com/office/infopath/2007/PartnerControls"/>
    <xsd:element name="SharedWithUsers" ma:index="8" nillable="true" ma:displayName="Общий доступ с использованием"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Совместно с подробностями"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35f28f2-30f1-4728-84d2-86d96e14348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_x041a__x043e__x043c__x0435__x0442__x0430__x0440_" ma:index="16" nillable="true" ma:displayName="Кометар" ma:internalName="_x041a__x043e__x043c__x0435__x0442__x0430__x0440_">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3A1340B-3A1B-4156-ADE3-51DF6C2C795D}">
  <ds:schemaRefs>
    <ds:schemaRef ds:uri="http://schemas.microsoft.com/office/2006/documentManagement/types"/>
    <ds:schemaRef ds:uri="http://schemas.microsoft.com/office/2006/metadata/properties"/>
    <ds:schemaRef ds:uri="835f28f2-30f1-4728-84d2-86d96e143488"/>
    <ds:schemaRef ds:uri="http://purl.org/dc/terms/"/>
    <ds:schemaRef ds:uri="http://purl.org/dc/dcmitype/"/>
    <ds:schemaRef ds:uri="http://schemas.microsoft.com/office/infopath/2007/PartnerControls"/>
    <ds:schemaRef ds:uri="http://schemas.openxmlformats.org/package/2006/metadata/core-properties"/>
    <ds:schemaRef ds:uri="341e6018-ac0a-4dfb-8409-db9e0d25502e"/>
    <ds:schemaRef ds:uri="http://www.w3.org/XML/1998/namespace"/>
    <ds:schemaRef ds:uri="http://purl.org/dc/elements/1.1/"/>
  </ds:schemaRefs>
</ds:datastoreItem>
</file>

<file path=customXml/itemProps2.xml><?xml version="1.0" encoding="utf-8"?>
<ds:datastoreItem xmlns:ds="http://schemas.openxmlformats.org/officeDocument/2006/customXml" ds:itemID="{296B3B9E-03D8-4766-BF45-6129617CF026}">
  <ds:schemaRefs>
    <ds:schemaRef ds:uri="http://schemas.microsoft.com/sharepoint/v3/contenttype/forms"/>
  </ds:schemaRefs>
</ds:datastoreItem>
</file>

<file path=customXml/itemProps3.xml><?xml version="1.0" encoding="utf-8"?>
<ds:datastoreItem xmlns:ds="http://schemas.openxmlformats.org/officeDocument/2006/customXml" ds:itemID="{CAFDAB34-20E1-438F-BCB2-ECDA5496F3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1e6018-ac0a-4dfb-8409-db9e0d25502e"/>
    <ds:schemaRef ds:uri="835f28f2-30f1-4728-84d2-86d96e1434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Template-MM-02-JAN-2018</Template>
  <TotalTime>2188</TotalTime>
  <Words>2899</Words>
  <Application>Microsoft Office PowerPoint</Application>
  <PresentationFormat>Widescreen</PresentationFormat>
  <Paragraphs>560</Paragraphs>
  <Slides>43</Slides>
  <Notes>34</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43</vt:i4>
      </vt:variant>
    </vt:vector>
  </HeadingPairs>
  <TitlesOfParts>
    <vt:vector size="56" baseType="lpstr">
      <vt:lpstr>Verdana</vt:lpstr>
      <vt:lpstr>Proxima Nova Black</vt:lpstr>
      <vt:lpstr>Tahoma</vt:lpstr>
      <vt:lpstr>Arial</vt:lpstr>
      <vt:lpstr>Courier New</vt:lpstr>
      <vt:lpstr>Open Sans</vt:lpstr>
      <vt:lpstr>Lucida Grande</vt:lpstr>
      <vt:lpstr>Segoe UI</vt:lpstr>
      <vt:lpstr>Calibri Light</vt:lpstr>
      <vt:lpstr>Consolas</vt:lpstr>
      <vt:lpstr>Calibri</vt:lpstr>
      <vt:lpstr>DARK THEME</vt:lpstr>
      <vt:lpstr>LIGHT-THEME</vt:lpstr>
      <vt:lpstr>PYTHON CORE INTRODUCTION</vt:lpstr>
      <vt:lpstr>AGENDA</vt:lpstr>
      <vt:lpstr>More information about Python</vt:lpstr>
      <vt:lpstr>Python features</vt:lpstr>
      <vt:lpstr>Python history</vt:lpstr>
      <vt:lpstr>Python Overview</vt:lpstr>
      <vt:lpstr>Python download </vt:lpstr>
      <vt:lpstr>Install Python </vt:lpstr>
      <vt:lpstr>Install Python </vt:lpstr>
      <vt:lpstr>Python Interactive Shell</vt:lpstr>
      <vt:lpstr>Online Python compiler</vt:lpstr>
      <vt:lpstr>Environment, Development Tools</vt:lpstr>
      <vt:lpstr>Environment, Development Tools</vt:lpstr>
      <vt:lpstr>Environment, Development Tools</vt:lpstr>
      <vt:lpstr>Python philosophy:  The Zen of Python, by Tim Peters </vt:lpstr>
      <vt:lpstr>Visual Studio Code </vt:lpstr>
      <vt:lpstr>Visual Studio Code </vt:lpstr>
      <vt:lpstr>Python Variables</vt:lpstr>
      <vt:lpstr>Python Syntax</vt:lpstr>
      <vt:lpstr>Python Identifiers</vt:lpstr>
      <vt:lpstr>Python Syntax - Enough to Understand the Code</vt:lpstr>
      <vt:lpstr>What modules and packages</vt:lpstr>
      <vt:lpstr>Modules</vt:lpstr>
      <vt:lpstr>Modules</vt:lpstr>
      <vt:lpstr>Python Package</vt:lpstr>
      <vt:lpstr>Python Package</vt:lpstr>
      <vt:lpstr>Using packages in Python</vt:lpstr>
      <vt:lpstr>Structure of packages</vt:lpstr>
      <vt:lpstr>What is a pip</vt:lpstr>
      <vt:lpstr>What is a pip</vt:lpstr>
      <vt:lpstr>Installation</vt:lpstr>
      <vt:lpstr>Installing Packages</vt:lpstr>
      <vt:lpstr>Requirements files</vt:lpstr>
      <vt:lpstr>Pip commands</vt:lpstr>
      <vt:lpstr>virtual envirounments</vt:lpstr>
      <vt:lpstr>Understanding Virtual Environments</vt:lpstr>
      <vt:lpstr>Usage</vt:lpstr>
      <vt:lpstr>Activate/deactivate</vt:lpstr>
      <vt:lpstr>Task1</vt:lpstr>
      <vt:lpstr>Task2</vt:lpstr>
      <vt:lpstr>Home Work docs</vt:lpstr>
      <vt:lpstr>More questions ?</vt:lpstr>
      <vt:lpstr>THANK YOU  FOR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Viktoriya user</dc:creator>
  <cp:lastModifiedBy>Liubov Koliasa</cp:lastModifiedBy>
  <cp:revision>136</cp:revision>
  <dcterms:created xsi:type="dcterms:W3CDTF">2018-03-13T18:17:09Z</dcterms:created>
  <dcterms:modified xsi:type="dcterms:W3CDTF">2019-04-22T17:56:09Z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0x0101004195FC54A15F344D83577B1CDDD67A5D</vt:lpwstr>
  </property>
</Properties>
</file>